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257" r:id="rId3"/>
    <p:sldId id="258" r:id="rId4"/>
    <p:sldId id="269" r:id="rId5"/>
    <p:sldId id="278" r:id="rId6"/>
    <p:sldId id="362" r:id="rId7"/>
    <p:sldId id="280" r:id="rId8"/>
    <p:sldId id="363" r:id="rId9"/>
    <p:sldId id="282" r:id="rId10"/>
    <p:sldId id="364" r:id="rId11"/>
    <p:sldId id="284" r:id="rId12"/>
    <p:sldId id="365" r:id="rId13"/>
    <p:sldId id="366" r:id="rId14"/>
    <p:sldId id="367" r:id="rId15"/>
    <p:sldId id="288" r:id="rId16"/>
    <p:sldId id="368" r:id="rId17"/>
    <p:sldId id="272"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273"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274" r:id="rId44"/>
    <p:sldId id="314" r:id="rId45"/>
    <p:sldId id="369" r:id="rId46"/>
    <p:sldId id="370" r:id="rId47"/>
    <p:sldId id="375" r:id="rId48"/>
    <p:sldId id="318" r:id="rId49"/>
    <p:sldId id="371" r:id="rId50"/>
    <p:sldId id="320" r:id="rId51"/>
    <p:sldId id="372" r:id="rId52"/>
    <p:sldId id="322" r:id="rId53"/>
    <p:sldId id="373" r:id="rId54"/>
    <p:sldId id="376" r:id="rId55"/>
    <p:sldId id="377" r:id="rId56"/>
    <p:sldId id="27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276"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277" r:id="rId83"/>
    <p:sldId id="350" r:id="rId84"/>
    <p:sldId id="351" r:id="rId85"/>
    <p:sldId id="352" r:id="rId86"/>
    <p:sldId id="353" r:id="rId87"/>
    <p:sldId id="354" r:id="rId88"/>
    <p:sldId id="355" r:id="rId89"/>
    <p:sldId id="356" r:id="rId90"/>
    <p:sldId id="357" r:id="rId91"/>
    <p:sldId id="358" r:id="rId92"/>
    <p:sldId id="359" r:id="rId93"/>
    <p:sldId id="360" r:id="rId94"/>
    <p:sldId id="361" r:id="rId95"/>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1" d="100"/>
          <a:sy n="61" d="100"/>
        </p:scale>
        <p:origin x="-132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5A788-628C-485D-9FBF-DCFD20023AA5}" type="datetimeFigureOut">
              <a:rPr lang="lv-LV" smtClean="0"/>
              <a:t>2017.05.03.</a:t>
            </a:fld>
            <a:endParaRPr lang="lv-LV"/>
          </a:p>
        </p:txBody>
      </p:sp>
      <p:sp>
        <p:nvSpPr>
          <p:cNvPr id="4" name="Slaida attēla vietturi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Kājenes vietturi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8E871-CE7B-4BA6-825C-50A37DE13A42}" type="slidenum">
              <a:rPr lang="lv-LV" smtClean="0"/>
              <a:t>‹#›</a:t>
            </a:fld>
            <a:endParaRPr lang="lv-LV"/>
          </a:p>
        </p:txBody>
      </p:sp>
    </p:spTree>
    <p:extLst>
      <p:ext uri="{BB962C8B-B14F-4D97-AF65-F5344CB8AC3E}">
        <p14:creationId xmlns:p14="http://schemas.microsoft.com/office/powerpoint/2010/main" val="3015383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p>
            <a:r>
              <a:rPr lang="lv-LV" smtClean="0"/>
              <a:t>Rediģēt šablona virsraksta stilu</a:t>
            </a:r>
            <a:endParaRPr lang="lv-LV"/>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Rediģēt šablona apakšvirsraksta stilu</a:t>
            </a:r>
            <a:endParaRPr lang="lv-LV"/>
          </a:p>
        </p:txBody>
      </p:sp>
      <p:sp>
        <p:nvSpPr>
          <p:cNvPr id="4" name="Datuma vietturis 3"/>
          <p:cNvSpPr>
            <a:spLocks noGrp="1"/>
          </p:cNvSpPr>
          <p:nvPr>
            <p:ph type="dt" sz="half" idx="10"/>
          </p:nvPr>
        </p:nvSpPr>
        <p:spPr/>
        <p:txBody>
          <a:bodyPr/>
          <a:lstStyle/>
          <a:p>
            <a:fld id="{8EA32300-4D34-4EB9-B33A-85D9D69F5F60}" type="datetimeFigureOut">
              <a:rPr lang="lv-LV" smtClean="0"/>
              <a:t>2017.05.03.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72C1B5D2-3029-4F43-B9FA-72406F08AEAC}" type="slidenum">
              <a:rPr lang="lv-LV" smtClean="0"/>
              <a:t>‹#›</a:t>
            </a:fld>
            <a:endParaRPr lang="lv-LV"/>
          </a:p>
        </p:txBody>
      </p:sp>
    </p:spTree>
    <p:extLst>
      <p:ext uri="{BB962C8B-B14F-4D97-AF65-F5344CB8AC3E}">
        <p14:creationId xmlns:p14="http://schemas.microsoft.com/office/powerpoint/2010/main" val="3350804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8EA32300-4D34-4EB9-B33A-85D9D69F5F60}" type="datetimeFigureOut">
              <a:rPr lang="lv-LV" smtClean="0"/>
              <a:t>2017.05.03.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72C1B5D2-3029-4F43-B9FA-72406F08AEAC}" type="slidenum">
              <a:rPr lang="lv-LV" smtClean="0"/>
              <a:t>‹#›</a:t>
            </a:fld>
            <a:endParaRPr lang="lv-LV"/>
          </a:p>
        </p:txBody>
      </p:sp>
    </p:spTree>
    <p:extLst>
      <p:ext uri="{BB962C8B-B14F-4D97-AF65-F5344CB8AC3E}">
        <p14:creationId xmlns:p14="http://schemas.microsoft.com/office/powerpoint/2010/main" val="89568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38"/>
            <a:ext cx="2057400" cy="5851525"/>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457200" y="274638"/>
            <a:ext cx="6019800" cy="5851525"/>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8EA32300-4D34-4EB9-B33A-85D9D69F5F60}" type="datetimeFigureOut">
              <a:rPr lang="lv-LV" smtClean="0"/>
              <a:t>2017.05.03.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72C1B5D2-3029-4F43-B9FA-72406F08AEAC}" type="slidenum">
              <a:rPr lang="lv-LV" smtClean="0"/>
              <a:t>‹#›</a:t>
            </a:fld>
            <a:endParaRPr lang="lv-LV"/>
          </a:p>
        </p:txBody>
      </p:sp>
    </p:spTree>
    <p:extLst>
      <p:ext uri="{BB962C8B-B14F-4D97-AF65-F5344CB8AC3E}">
        <p14:creationId xmlns:p14="http://schemas.microsoft.com/office/powerpoint/2010/main" val="1998623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8EA32300-4D34-4EB9-B33A-85D9D69F5F60}" type="datetimeFigureOut">
              <a:rPr lang="lv-LV" smtClean="0"/>
              <a:t>2017.05.03.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72C1B5D2-3029-4F43-B9FA-72406F08AEAC}" type="slidenum">
              <a:rPr lang="lv-LV" smtClean="0"/>
              <a:t>‹#›</a:t>
            </a:fld>
            <a:endParaRPr lang="lv-LV"/>
          </a:p>
        </p:txBody>
      </p:sp>
    </p:spTree>
    <p:extLst>
      <p:ext uri="{BB962C8B-B14F-4D97-AF65-F5344CB8AC3E}">
        <p14:creationId xmlns:p14="http://schemas.microsoft.com/office/powerpoint/2010/main" val="166842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0"/>
            <a:ext cx="7772400" cy="1362075"/>
          </a:xfrm>
        </p:spPr>
        <p:txBody>
          <a:bodyPr anchor="t"/>
          <a:lstStyle>
            <a:lvl1pPr algn="l">
              <a:defRPr sz="4000" b="1" cap="all"/>
            </a:lvl1pPr>
          </a:lstStyle>
          <a:p>
            <a:r>
              <a:rPr lang="lv-LV" smtClean="0"/>
              <a:t>Rediģēt šablona virsraksta stilu</a:t>
            </a:r>
            <a:endParaRPr lang="lv-LV"/>
          </a:p>
        </p:txBody>
      </p:sp>
      <p:sp>
        <p:nvSpPr>
          <p:cNvPr id="3" name="Teksta vietturi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p>
            <a:fld id="{8EA32300-4D34-4EB9-B33A-85D9D69F5F60}" type="datetimeFigureOut">
              <a:rPr lang="lv-LV" smtClean="0"/>
              <a:t>2017.05.03.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72C1B5D2-3029-4F43-B9FA-72406F08AEAC}" type="slidenum">
              <a:rPr lang="lv-LV" smtClean="0"/>
              <a:t>‹#›</a:t>
            </a:fld>
            <a:endParaRPr lang="lv-LV"/>
          </a:p>
        </p:txBody>
      </p:sp>
    </p:spTree>
    <p:extLst>
      <p:ext uri="{BB962C8B-B14F-4D97-AF65-F5344CB8AC3E}">
        <p14:creationId xmlns:p14="http://schemas.microsoft.com/office/powerpoint/2010/main" val="339613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p>
            <a:fld id="{8EA32300-4D34-4EB9-B33A-85D9D69F5F60}" type="datetimeFigureOut">
              <a:rPr lang="lv-LV" smtClean="0"/>
              <a:t>2017.05.03.</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72C1B5D2-3029-4F43-B9FA-72406F08AEAC}" type="slidenum">
              <a:rPr lang="lv-LV" smtClean="0"/>
              <a:t>‹#›</a:t>
            </a:fld>
            <a:endParaRPr lang="lv-LV"/>
          </a:p>
        </p:txBody>
      </p:sp>
    </p:spTree>
    <p:extLst>
      <p:ext uri="{BB962C8B-B14F-4D97-AF65-F5344CB8AC3E}">
        <p14:creationId xmlns:p14="http://schemas.microsoft.com/office/powerpoint/2010/main" val="85243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lv-LV" smtClean="0"/>
              <a:t>Rediģēt šablona virsraksta stilu</a:t>
            </a:r>
            <a:endParaRPr lang="lv-LV"/>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p>
            <a:fld id="{8EA32300-4D34-4EB9-B33A-85D9D69F5F60}" type="datetimeFigureOut">
              <a:rPr lang="lv-LV" smtClean="0"/>
              <a:t>2017.05.03.</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72C1B5D2-3029-4F43-B9FA-72406F08AEAC}" type="slidenum">
              <a:rPr lang="lv-LV" smtClean="0"/>
              <a:t>‹#›</a:t>
            </a:fld>
            <a:endParaRPr lang="lv-LV"/>
          </a:p>
        </p:txBody>
      </p:sp>
    </p:spTree>
    <p:extLst>
      <p:ext uri="{BB962C8B-B14F-4D97-AF65-F5344CB8AC3E}">
        <p14:creationId xmlns:p14="http://schemas.microsoft.com/office/powerpoint/2010/main" val="21207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p>
            <a:fld id="{8EA32300-4D34-4EB9-B33A-85D9D69F5F60}" type="datetimeFigureOut">
              <a:rPr lang="lv-LV" smtClean="0"/>
              <a:t>2017.05.03.</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72C1B5D2-3029-4F43-B9FA-72406F08AEAC}" type="slidenum">
              <a:rPr lang="lv-LV" smtClean="0"/>
              <a:t>‹#›</a:t>
            </a:fld>
            <a:endParaRPr lang="lv-LV"/>
          </a:p>
        </p:txBody>
      </p:sp>
    </p:spTree>
    <p:extLst>
      <p:ext uri="{BB962C8B-B14F-4D97-AF65-F5344CB8AC3E}">
        <p14:creationId xmlns:p14="http://schemas.microsoft.com/office/powerpoint/2010/main" val="41040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8EA32300-4D34-4EB9-B33A-85D9D69F5F60}" type="datetimeFigureOut">
              <a:rPr lang="lv-LV" smtClean="0"/>
              <a:t>2017.05.03.</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72C1B5D2-3029-4F43-B9FA-72406F08AEAC}" type="slidenum">
              <a:rPr lang="lv-LV" smtClean="0"/>
              <a:t>‹#›</a:t>
            </a:fld>
            <a:endParaRPr lang="lv-LV"/>
          </a:p>
        </p:txBody>
      </p:sp>
    </p:spTree>
    <p:extLst>
      <p:ext uri="{BB962C8B-B14F-4D97-AF65-F5344CB8AC3E}">
        <p14:creationId xmlns:p14="http://schemas.microsoft.com/office/powerpoint/2010/main" val="300997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3008313" cy="1162050"/>
          </a:xfrm>
        </p:spPr>
        <p:txBody>
          <a:bodyPr anchor="b"/>
          <a:lstStyle>
            <a:lvl1pPr algn="l">
              <a:defRPr sz="2000" b="1"/>
            </a:lvl1pPr>
          </a:lstStyle>
          <a:p>
            <a:r>
              <a:rPr lang="lv-LV" smtClean="0"/>
              <a:t>Rediģēt šablona virsraksta stilu</a:t>
            </a:r>
            <a:endParaRPr lang="lv-LV"/>
          </a:p>
        </p:txBody>
      </p:sp>
      <p:sp>
        <p:nvSpPr>
          <p:cNvPr id="3" name="Satura viettur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8EA32300-4D34-4EB9-B33A-85D9D69F5F60}" type="datetimeFigureOut">
              <a:rPr lang="lv-LV" smtClean="0"/>
              <a:t>2017.05.03.</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72C1B5D2-3029-4F43-B9FA-72406F08AEAC}" type="slidenum">
              <a:rPr lang="lv-LV" smtClean="0"/>
              <a:t>‹#›</a:t>
            </a:fld>
            <a:endParaRPr lang="lv-LV"/>
          </a:p>
        </p:txBody>
      </p:sp>
    </p:spTree>
    <p:extLst>
      <p:ext uri="{BB962C8B-B14F-4D97-AF65-F5344CB8AC3E}">
        <p14:creationId xmlns:p14="http://schemas.microsoft.com/office/powerpoint/2010/main" val="259008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lv-LV" smtClean="0"/>
              <a:t>Rediģēt šablona virsraksta stilu</a:t>
            </a:r>
            <a:endParaRPr lang="lv-LV"/>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8EA32300-4D34-4EB9-B33A-85D9D69F5F60}" type="datetimeFigureOut">
              <a:rPr lang="lv-LV" smtClean="0"/>
              <a:t>2017.05.03.</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72C1B5D2-3029-4F43-B9FA-72406F08AEAC}" type="slidenum">
              <a:rPr lang="lv-LV" smtClean="0"/>
              <a:t>‹#›</a:t>
            </a:fld>
            <a:endParaRPr lang="lv-LV"/>
          </a:p>
        </p:txBody>
      </p:sp>
    </p:spTree>
    <p:extLst>
      <p:ext uri="{BB962C8B-B14F-4D97-AF65-F5344CB8AC3E}">
        <p14:creationId xmlns:p14="http://schemas.microsoft.com/office/powerpoint/2010/main" val="56123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32300-4D34-4EB9-B33A-85D9D69F5F60}" type="datetimeFigureOut">
              <a:rPr lang="lv-LV" smtClean="0"/>
              <a:t>2017.05.03.</a:t>
            </a:fld>
            <a:endParaRPr lang="lv-LV"/>
          </a:p>
        </p:txBody>
      </p:sp>
      <p:sp>
        <p:nvSpPr>
          <p:cNvPr id="5" name="Kājenes vietturi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1B5D2-3029-4F43-B9FA-72406F08AEAC}" type="slidenum">
              <a:rPr lang="lv-LV" smtClean="0"/>
              <a:t>‹#›</a:t>
            </a:fld>
            <a:endParaRPr lang="lv-LV"/>
          </a:p>
        </p:txBody>
      </p:sp>
    </p:spTree>
    <p:extLst>
      <p:ext uri="{BB962C8B-B14F-4D97-AF65-F5344CB8AC3E}">
        <p14:creationId xmlns:p14="http://schemas.microsoft.com/office/powerpoint/2010/main" val="221075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eilabs.co.in/wp-content/uploads/2015/05/iot.p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slide" Target="slide28.xml"/><Relationship Id="rId2" Type="http://schemas.openxmlformats.org/officeDocument/2006/relationships/slide" Target="slide18.xml"/><Relationship Id="rId1" Type="http://schemas.openxmlformats.org/officeDocument/2006/relationships/slideLayout" Target="../slideLayouts/slideLayout1.xml"/><Relationship Id="rId6" Type="http://schemas.openxmlformats.org/officeDocument/2006/relationships/slide" Target="slide26.xml"/><Relationship Id="rId5" Type="http://schemas.openxmlformats.org/officeDocument/2006/relationships/slide" Target="slide24.xml"/><Relationship Id="rId4" Type="http://schemas.openxmlformats.org/officeDocument/2006/relationships/slide" Target="slide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56.xml"/><Relationship Id="rId7" Type="http://schemas.openxmlformats.org/officeDocument/2006/relationships/slide" Target="slide82.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69.xml"/><Relationship Id="rId4" Type="http://schemas.openxmlformats.org/officeDocument/2006/relationships/slide" Target="slide17.xml"/></Relationships>
</file>

<file path=ppt/slides/_rels/slide30.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1.xml"/><Relationship Id="rId2" Type="http://schemas.openxmlformats.org/officeDocument/2006/relationships/slide" Target="slide31.xml"/><Relationship Id="rId1" Type="http://schemas.openxmlformats.org/officeDocument/2006/relationships/slideLayout" Target="../slideLayouts/slideLayout1.xml"/><Relationship Id="rId6" Type="http://schemas.openxmlformats.org/officeDocument/2006/relationships/slide" Target="slide39.xml"/><Relationship Id="rId5" Type="http://schemas.openxmlformats.org/officeDocument/2006/relationships/slide" Target="slide37.xml"/><Relationship Id="rId4" Type="http://schemas.openxmlformats.org/officeDocument/2006/relationships/slide" Target="slide35.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9.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46.xml"/><Relationship Id="rId7" Type="http://schemas.openxmlformats.org/officeDocument/2006/relationships/slide" Target="slide54.xml"/><Relationship Id="rId2"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slide" Target="slide52.xml"/><Relationship Id="rId5" Type="http://schemas.openxmlformats.org/officeDocument/2006/relationships/slide" Target="slide50.xml"/><Relationship Id="rId4" Type="http://schemas.openxmlformats.org/officeDocument/2006/relationships/slide" Target="slide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slide" Target="slide59.xml"/><Relationship Id="rId7" Type="http://schemas.openxmlformats.org/officeDocument/2006/relationships/slide" Target="slide67.xml"/><Relationship Id="rId2" Type="http://schemas.openxmlformats.org/officeDocument/2006/relationships/slide" Target="slide57.xml"/><Relationship Id="rId1" Type="http://schemas.openxmlformats.org/officeDocument/2006/relationships/slideLayout" Target="../slideLayouts/slideLayout1.xml"/><Relationship Id="rId6" Type="http://schemas.openxmlformats.org/officeDocument/2006/relationships/slide" Target="slide65.xml"/><Relationship Id="rId5" Type="http://schemas.openxmlformats.org/officeDocument/2006/relationships/slide" Target="slide63.xml"/><Relationship Id="rId4" Type="http://schemas.openxmlformats.org/officeDocument/2006/relationships/slide" Target="slide6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slide" Target="slide72.xml"/><Relationship Id="rId7" Type="http://schemas.openxmlformats.org/officeDocument/2006/relationships/slide" Target="slide80.xml"/><Relationship Id="rId2" Type="http://schemas.openxmlformats.org/officeDocument/2006/relationships/slide" Target="slide70.xml"/><Relationship Id="rId1" Type="http://schemas.openxmlformats.org/officeDocument/2006/relationships/slideLayout" Target="../slideLayouts/slideLayout1.xml"/><Relationship Id="rId6" Type="http://schemas.openxmlformats.org/officeDocument/2006/relationships/slide" Target="slide78.xml"/><Relationship Id="rId5" Type="http://schemas.openxmlformats.org/officeDocument/2006/relationships/slide" Target="slide76.xml"/><Relationship Id="rId4" Type="http://schemas.openxmlformats.org/officeDocument/2006/relationships/slide" Target="slide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slide" Target="slide85.xml"/><Relationship Id="rId7" Type="http://schemas.openxmlformats.org/officeDocument/2006/relationships/slide" Target="slide93.xml"/><Relationship Id="rId2" Type="http://schemas.openxmlformats.org/officeDocument/2006/relationships/slide" Target="slide83.xml"/><Relationship Id="rId1" Type="http://schemas.openxmlformats.org/officeDocument/2006/relationships/slideLayout" Target="../slideLayouts/slideLayout1.xml"/><Relationship Id="rId6" Type="http://schemas.openxmlformats.org/officeDocument/2006/relationships/slide" Target="slide91.xml"/><Relationship Id="rId5" Type="http://schemas.openxmlformats.org/officeDocument/2006/relationships/slide" Target="slide89.xml"/><Relationship Id="rId4" Type="http://schemas.openxmlformats.org/officeDocument/2006/relationships/slide" Target="slide8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26" name="Picture 2" descr="Saistīts attēls"/>
          <p:cNvPicPr>
            <a:picLocks noChangeAspect="1" noChangeArrowheads="1"/>
          </p:cNvPicPr>
          <p:nvPr/>
        </p:nvPicPr>
        <p:blipFill>
          <a:blip r:embed="rId2" r:link="rId3">
            <a:duotone>
              <a:schemeClr val="accent3">
                <a:shade val="45000"/>
                <a:satMod val="135000"/>
              </a:schemeClr>
              <a:prstClr val="white"/>
            </a:duotone>
            <a:extLst>
              <a:ext uri="{28A0092B-C50C-407E-A947-70E740481C1C}">
                <a14:useLocalDpi xmlns:a14="http://schemas.microsoft.com/office/drawing/2010/main" val="0"/>
              </a:ext>
            </a:extLst>
          </a:blip>
          <a:srcRect l="27206"/>
          <a:stretch>
            <a:fillRect/>
          </a:stretch>
        </p:blipFill>
        <p:spPr bwMode="auto">
          <a:xfrm>
            <a:off x="914327" y="195262"/>
            <a:ext cx="4233737" cy="66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aistīts attēls"/>
          <p:cNvPicPr>
            <a:picLocks noChangeAspect="1" noChangeArrowheads="1"/>
          </p:cNvPicPr>
          <p:nvPr/>
        </p:nvPicPr>
        <p:blipFill>
          <a:blip r:embed="rId2" r:link="rId3">
            <a:duotone>
              <a:schemeClr val="accent3">
                <a:shade val="45000"/>
                <a:satMod val="135000"/>
              </a:schemeClr>
              <a:prstClr val="white"/>
            </a:duotone>
            <a:extLst>
              <a:ext uri="{28A0092B-C50C-407E-A947-70E740481C1C}">
                <a14:useLocalDpi xmlns:a14="http://schemas.microsoft.com/office/drawing/2010/main" val="0"/>
              </a:ext>
            </a:extLst>
          </a:blip>
          <a:srcRect l="27206"/>
          <a:stretch>
            <a:fillRect/>
          </a:stretch>
        </p:blipFill>
        <p:spPr bwMode="auto">
          <a:xfrm flipV="1">
            <a:off x="4067944" y="188640"/>
            <a:ext cx="4233737" cy="66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aisnstūris 4"/>
          <p:cNvSpPr/>
          <p:nvPr/>
        </p:nvSpPr>
        <p:spPr>
          <a:xfrm>
            <a:off x="237453" y="158874"/>
            <a:ext cx="8618527" cy="6540252"/>
          </a:xfrm>
          <a:prstGeom prst="rect">
            <a:avLst/>
          </a:prstGeom>
          <a:noFill/>
        </p:spPr>
        <p:txBody>
          <a:bodyPr wrap="square" lIns="91440" tIns="45720" rIns="91440" bIns="45720">
            <a:spAutoFit/>
          </a:bodyPr>
          <a:lstStyle/>
          <a:p>
            <a:pPr algn="ctr"/>
            <a:r>
              <a:rPr lang="lv-LV" sz="11500" cap="small" spc="0" dirty="0" smtClean="0">
                <a:ln w="76200" cmpd="sng">
                  <a:solidFill>
                    <a:schemeClr val="tx1"/>
                  </a:solidFill>
                  <a:prstDash val="solid"/>
                  <a:miter lim="800000"/>
                </a:ln>
                <a:solidFill>
                  <a:srgbClr val="C00000"/>
                </a:solidFill>
                <a:latin typeface="Balloon Lt TL" panose="03060302020202060201" pitchFamily="66" charset="0"/>
                <a:cs typeface="Times New Roman" panose="02020603050405020304" pitchFamily="18" charset="0"/>
              </a:rPr>
              <a:t>e</a:t>
            </a:r>
            <a:r>
              <a:rPr lang="lv-LV" sz="11500" cap="small" spc="0" dirty="0" smtClean="0">
                <a:ln w="76200" cmpd="sng">
                  <a:solidFill>
                    <a:schemeClr val="tx1"/>
                  </a:solidFill>
                  <a:prstDash val="solid"/>
                  <a:miter lim="800000"/>
                </a:ln>
                <a:solidFill>
                  <a:schemeClr val="accent3">
                    <a:lumMod val="75000"/>
                  </a:schemeClr>
                </a:solidFill>
                <a:latin typeface="Balloon Lt TL" panose="03060302020202060201" pitchFamily="66" charset="0"/>
                <a:cs typeface="Times New Roman" panose="02020603050405020304" pitchFamily="18" charset="0"/>
              </a:rPr>
              <a:t>r</a:t>
            </a:r>
            <a:r>
              <a:rPr lang="lv-LV" sz="11500" cap="small" spc="0" dirty="0" smtClean="0">
                <a:ln w="76200" cmpd="sng">
                  <a:solidFill>
                    <a:schemeClr val="tx1"/>
                  </a:solidFill>
                  <a:prstDash val="solid"/>
                  <a:miter lim="800000"/>
                </a:ln>
                <a:solidFill>
                  <a:schemeClr val="accent5">
                    <a:lumMod val="60000"/>
                    <a:lumOff val="40000"/>
                  </a:schemeClr>
                </a:solidFill>
                <a:latin typeface="Balloon Lt TL" panose="03060302020202060201" pitchFamily="66" charset="0"/>
                <a:cs typeface="Times New Roman" panose="02020603050405020304" pitchFamily="18" charset="0"/>
              </a:rPr>
              <a:t>u</a:t>
            </a:r>
            <a:r>
              <a:rPr lang="lv-LV" sz="11500" cap="small" spc="0" dirty="0" smtClean="0">
                <a:ln w="76200" cmpd="sng">
                  <a:solidFill>
                    <a:schemeClr val="tx1"/>
                  </a:solidFill>
                  <a:prstDash val="solid"/>
                  <a:miter lim="800000"/>
                </a:ln>
                <a:solidFill>
                  <a:schemeClr val="accent6">
                    <a:lumMod val="40000"/>
                    <a:lumOff val="60000"/>
                  </a:schemeClr>
                </a:solidFill>
                <a:latin typeface="Balloon Lt TL" panose="03060302020202060201" pitchFamily="66" charset="0"/>
                <a:cs typeface="Times New Roman" panose="02020603050405020304" pitchFamily="18" charset="0"/>
              </a:rPr>
              <a:t>d</a:t>
            </a:r>
            <a:r>
              <a:rPr lang="lv-LV" sz="11500" cap="small" spc="0" dirty="0" smtClean="0">
                <a:ln w="76200" cmpd="sng">
                  <a:solidFill>
                    <a:schemeClr val="tx1"/>
                  </a:solidFill>
                  <a:prstDash val="solid"/>
                  <a:miter lim="800000"/>
                </a:ln>
                <a:solidFill>
                  <a:schemeClr val="accent4">
                    <a:lumMod val="75000"/>
                  </a:schemeClr>
                </a:solidFill>
                <a:latin typeface="Balloon Lt TL" panose="03060302020202060201" pitchFamily="66" charset="0"/>
                <a:cs typeface="Times New Roman" panose="02020603050405020304" pitchFamily="18" charset="0"/>
              </a:rPr>
              <a:t>ī</a:t>
            </a:r>
            <a:r>
              <a:rPr lang="lv-LV" sz="11500" cap="small" spc="0" dirty="0" smtClean="0">
                <a:ln w="76200" cmpd="sng">
                  <a:solidFill>
                    <a:schemeClr val="tx1"/>
                  </a:solidFill>
                  <a:prstDash val="solid"/>
                  <a:miter lim="800000"/>
                </a:ln>
                <a:solidFill>
                  <a:schemeClr val="accent5">
                    <a:lumMod val="60000"/>
                    <a:lumOff val="40000"/>
                  </a:schemeClr>
                </a:solidFill>
                <a:latin typeface="Balloon Lt TL" panose="03060302020202060201" pitchFamily="66" charset="0"/>
                <a:cs typeface="Times New Roman" panose="02020603050405020304" pitchFamily="18" charset="0"/>
              </a:rPr>
              <a:t>t</a:t>
            </a:r>
            <a:r>
              <a:rPr lang="lv-LV" sz="11500" cap="small" spc="0" dirty="0" smtClean="0">
                <a:ln w="76200" cmpd="sng">
                  <a:solidFill>
                    <a:schemeClr val="tx1"/>
                  </a:solidFill>
                  <a:prstDash val="solid"/>
                  <a:miter lim="800000"/>
                </a:ln>
                <a:solidFill>
                  <a:schemeClr val="accent2">
                    <a:lumMod val="75000"/>
                  </a:schemeClr>
                </a:solidFill>
                <a:latin typeface="Balloon Lt TL" panose="03060302020202060201" pitchFamily="66" charset="0"/>
                <a:cs typeface="Times New Roman" panose="02020603050405020304" pitchFamily="18" charset="0"/>
              </a:rPr>
              <a:t>u </a:t>
            </a:r>
            <a:r>
              <a:rPr lang="lv-LV" sz="11500" cap="small" spc="0" dirty="0" smtClean="0">
                <a:ln w="76200" cmpd="sng">
                  <a:solidFill>
                    <a:schemeClr val="tx1"/>
                  </a:solidFill>
                  <a:prstDash val="solid"/>
                  <a:miter lim="800000"/>
                </a:ln>
                <a:solidFill>
                  <a:schemeClr val="accent4">
                    <a:lumMod val="75000"/>
                  </a:schemeClr>
                </a:solidFill>
                <a:latin typeface="Balloon Lt TL" panose="03060302020202060201" pitchFamily="66" charset="0"/>
                <a:cs typeface="Times New Roman" panose="02020603050405020304" pitchFamily="18" charset="0"/>
              </a:rPr>
              <a:t>k</a:t>
            </a:r>
            <a:r>
              <a:rPr lang="lv-LV" sz="11500" cap="small" spc="0" dirty="0" smtClean="0">
                <a:ln w="76200" cmpd="sng">
                  <a:solidFill>
                    <a:schemeClr val="tx1"/>
                  </a:solidFill>
                  <a:prstDash val="solid"/>
                  <a:miter lim="800000"/>
                </a:ln>
                <a:solidFill>
                  <a:schemeClr val="tx1">
                    <a:lumMod val="65000"/>
                    <a:lumOff val="35000"/>
                  </a:schemeClr>
                </a:solidFill>
                <a:latin typeface="Balloon Lt TL" panose="03060302020202060201" pitchFamily="66" charset="0"/>
                <a:cs typeface="Times New Roman" panose="02020603050405020304" pitchFamily="18" charset="0"/>
              </a:rPr>
              <a:t>o</a:t>
            </a:r>
            <a:r>
              <a:rPr lang="lv-LV" sz="11500" cap="small" spc="0" dirty="0" smtClean="0">
                <a:ln w="76200" cmpd="sng">
                  <a:solidFill>
                    <a:schemeClr val="tx1"/>
                  </a:solidFill>
                  <a:prstDash val="solid"/>
                  <a:miter lim="800000"/>
                </a:ln>
                <a:solidFill>
                  <a:schemeClr val="tx2">
                    <a:lumMod val="60000"/>
                    <a:lumOff val="40000"/>
                  </a:schemeClr>
                </a:solidFill>
                <a:latin typeface="Balloon Lt TL" panose="03060302020202060201" pitchFamily="66" charset="0"/>
                <a:cs typeface="Times New Roman" panose="02020603050405020304" pitchFamily="18" charset="0"/>
              </a:rPr>
              <a:t>n</a:t>
            </a:r>
            <a:r>
              <a:rPr lang="lv-LV" sz="11500" cap="small" spc="0" dirty="0" smtClean="0">
                <a:ln w="76200" cmpd="sng">
                  <a:solidFill>
                    <a:schemeClr val="tx1"/>
                  </a:solidFill>
                  <a:prstDash val="solid"/>
                  <a:miter lim="800000"/>
                </a:ln>
                <a:solidFill>
                  <a:schemeClr val="accent2">
                    <a:lumMod val="75000"/>
                  </a:schemeClr>
                </a:solidFill>
                <a:latin typeface="Balloon Lt TL" panose="03060302020202060201" pitchFamily="66" charset="0"/>
                <a:cs typeface="Times New Roman" panose="02020603050405020304" pitchFamily="18" charset="0"/>
              </a:rPr>
              <a:t>k</a:t>
            </a:r>
            <a:r>
              <a:rPr lang="lv-LV" sz="11500" cap="small" spc="0" dirty="0" smtClean="0">
                <a:ln w="76200" cmpd="sng">
                  <a:solidFill>
                    <a:schemeClr val="tx1"/>
                  </a:solidFill>
                  <a:prstDash val="solid"/>
                  <a:miter lim="800000"/>
                </a:ln>
                <a:solidFill>
                  <a:srgbClr val="FFFF00"/>
                </a:solidFill>
                <a:latin typeface="Balloon Lt TL" panose="03060302020202060201" pitchFamily="66" charset="0"/>
                <a:cs typeface="Times New Roman" panose="02020603050405020304" pitchFamily="18" charset="0"/>
              </a:rPr>
              <a:t>u</a:t>
            </a:r>
            <a:r>
              <a:rPr lang="lv-LV" sz="11500" cap="small" spc="0" dirty="0" smtClean="0">
                <a:ln w="76200" cmpd="sng">
                  <a:solidFill>
                    <a:schemeClr val="tx1"/>
                  </a:solidFill>
                  <a:prstDash val="solid"/>
                  <a:miter lim="800000"/>
                </a:ln>
                <a:solidFill>
                  <a:schemeClr val="bg2">
                    <a:lumMod val="50000"/>
                  </a:schemeClr>
                </a:solidFill>
                <a:latin typeface="Balloon Lt TL" panose="03060302020202060201" pitchFamily="66" charset="0"/>
                <a:cs typeface="Times New Roman" panose="02020603050405020304" pitchFamily="18" charset="0"/>
              </a:rPr>
              <a:t>r</a:t>
            </a:r>
            <a:r>
              <a:rPr lang="lv-LV" sz="11500" cap="small" spc="0" dirty="0" smtClean="0">
                <a:ln w="76200" cmpd="sng">
                  <a:solidFill>
                    <a:schemeClr val="tx1"/>
                  </a:solidFill>
                  <a:prstDash val="solid"/>
                  <a:miter lim="800000"/>
                </a:ln>
                <a:solidFill>
                  <a:schemeClr val="accent6">
                    <a:lumMod val="75000"/>
                  </a:schemeClr>
                </a:solidFill>
                <a:latin typeface="Balloon Lt TL" panose="03060302020202060201" pitchFamily="66" charset="0"/>
                <a:cs typeface="Times New Roman" panose="02020603050405020304" pitchFamily="18" charset="0"/>
              </a:rPr>
              <a:t>s</a:t>
            </a:r>
            <a:r>
              <a:rPr lang="lv-LV" sz="11500" cap="small" spc="0" dirty="0" smtClean="0">
                <a:ln w="76200" cmpd="sng">
                  <a:solidFill>
                    <a:schemeClr val="tx1"/>
                  </a:solidFill>
                  <a:prstDash val="solid"/>
                  <a:miter lim="800000"/>
                </a:ln>
                <a:solidFill>
                  <a:schemeClr val="accent4">
                    <a:lumMod val="60000"/>
                    <a:lumOff val="40000"/>
                  </a:schemeClr>
                </a:solidFill>
                <a:latin typeface="Balloon Lt TL" panose="03060302020202060201" pitchFamily="66" charset="0"/>
                <a:cs typeface="Times New Roman" panose="02020603050405020304" pitchFamily="18" charset="0"/>
              </a:rPr>
              <a:t>s</a:t>
            </a:r>
          </a:p>
          <a:p>
            <a:pPr algn="ctr"/>
            <a:r>
              <a:rPr lang="lv-LV" sz="5400" dirty="0" smtClean="0">
                <a:ln w="17780" cmpd="sng">
                  <a:noFill/>
                  <a:prstDash val="solid"/>
                  <a:miter lim="800000"/>
                </a:ln>
                <a:solidFill>
                  <a:sysClr val="windowText" lastClr="000000"/>
                </a:solidFill>
                <a:latin typeface="Impact" panose="020B0806030902050204" pitchFamily="34" charset="0"/>
              </a:rPr>
              <a:t>9</a:t>
            </a:r>
            <a:r>
              <a:rPr lang="lv-LV" sz="5400" dirty="0">
                <a:ln w="17780" cmpd="sng">
                  <a:noFill/>
                  <a:prstDash val="solid"/>
                  <a:miter lim="800000"/>
                </a:ln>
                <a:solidFill>
                  <a:sysClr val="windowText" lastClr="000000"/>
                </a:solidFill>
                <a:latin typeface="Impact" panose="020B0806030902050204" pitchFamily="34" charset="0"/>
              </a:rPr>
              <a:t>.-12. klašu skolēniem</a:t>
            </a:r>
          </a:p>
          <a:p>
            <a:pPr algn="ctr"/>
            <a:endParaRPr lang="lv-LV" sz="2000" cap="none" spc="0" dirty="0" smtClean="0">
              <a:ln w="17780" cmpd="sng">
                <a:solidFill>
                  <a:schemeClr val="tx1"/>
                </a:solidFill>
                <a:prstDash val="solid"/>
                <a:miter lim="800000"/>
              </a:ln>
              <a:solidFill>
                <a:schemeClr val="accent4">
                  <a:lumMod val="60000"/>
                  <a:lumOff val="40000"/>
                </a:schemeClr>
              </a:solidFill>
              <a:latin typeface="Balloon Lt TL" panose="03060302020202060201" pitchFamily="66" charset="0"/>
              <a:cs typeface="Times New Roman" panose="02020603050405020304" pitchFamily="18" charset="0"/>
            </a:endParaRPr>
          </a:p>
          <a:p>
            <a:pPr algn="ctr"/>
            <a:r>
              <a:rPr lang="lv-LV" sz="11500" b="1" dirty="0" smtClean="0">
                <a:ln w="17780" cmpd="sng">
                  <a:solidFill>
                    <a:schemeClr val="tx1"/>
                  </a:solidFill>
                  <a:prstDash val="solid"/>
                  <a:miter lim="800000"/>
                </a:ln>
                <a:solidFill>
                  <a:schemeClr val="accent4">
                    <a:lumMod val="75000"/>
                  </a:schemeClr>
                </a:solidFill>
                <a:latin typeface="Balloon XBd TL" panose="03060B02030402060201" pitchFamily="66" charset="0"/>
              </a:rPr>
              <a:t>«Zinātne un atklājumi»</a:t>
            </a:r>
            <a:endParaRPr lang="lv-LV" sz="11500" b="1" cap="none" spc="0" dirty="0" smtClean="0">
              <a:ln w="17780" cmpd="sng">
                <a:solidFill>
                  <a:schemeClr val="tx1"/>
                </a:solidFill>
                <a:prstDash val="solid"/>
                <a:miter lim="800000"/>
              </a:ln>
              <a:solidFill>
                <a:schemeClr val="accent4">
                  <a:lumMod val="75000"/>
                </a:schemeClr>
              </a:solidFill>
              <a:latin typeface="Balloon XBd TL" panose="03060B02030402060201" pitchFamily="66" charset="0"/>
            </a:endParaRPr>
          </a:p>
        </p:txBody>
      </p:sp>
    </p:spTree>
    <p:extLst>
      <p:ext uri="{BB962C8B-B14F-4D97-AF65-F5344CB8AC3E}">
        <p14:creationId xmlns:p14="http://schemas.microsoft.com/office/powerpoint/2010/main" val="2632918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395536" y="233353"/>
            <a:ext cx="5184433" cy="1323439"/>
          </a:xfrm>
          <a:prstGeom prst="rect">
            <a:avLst/>
          </a:prstGeom>
          <a:noFill/>
        </p:spPr>
        <p:txBody>
          <a:bodyPr wrap="none" lIns="91440" tIns="45720" rIns="91440" bIns="45720">
            <a:spAutoFit/>
          </a:bodyPr>
          <a:lstStyle/>
          <a:p>
            <a:pPr algn="ctr"/>
            <a:r>
              <a:rPr lang="lv-LV" sz="8000" cap="none" spc="0" dirty="0" smtClean="0">
                <a:ln w="17780" cmpd="sng">
                  <a:solidFill>
                    <a:schemeClr val="tx1"/>
                  </a:solidFill>
                  <a:prstDash val="solid"/>
                  <a:miter lim="800000"/>
                </a:ln>
                <a:solidFill>
                  <a:srgbClr val="FFC000"/>
                </a:solidFill>
                <a:latin typeface="Impact" panose="020B0806030902050204" pitchFamily="34" charset="0"/>
              </a:rPr>
              <a:t>M</a:t>
            </a:r>
            <a:r>
              <a:rPr lang="lv-LV" sz="8000" dirty="0" smtClean="0">
                <a:ln w="17780" cmpd="sng">
                  <a:solidFill>
                    <a:schemeClr val="tx1"/>
                  </a:solidFill>
                  <a:prstDash val="solid"/>
                  <a:miter lim="800000"/>
                </a:ln>
                <a:solidFill>
                  <a:srgbClr val="FFC000"/>
                </a:solidFill>
                <a:latin typeface="Impact" panose="020B0806030902050204" pitchFamily="34" charset="0"/>
              </a:rPr>
              <a:t>atemātika</a:t>
            </a:r>
            <a:endParaRPr lang="lv-LV" sz="8000" cap="none" spc="0" dirty="0">
              <a:ln w="17780" cmpd="sng">
                <a:solidFill>
                  <a:schemeClr val="tx1"/>
                </a:solidFill>
                <a:prstDash val="solid"/>
                <a:miter lim="800000"/>
              </a:ln>
              <a:solidFill>
                <a:srgbClr val="FFC000"/>
              </a:solidFill>
              <a:latin typeface="Impact" panose="020B0806030902050204" pitchFamily="34" charset="0"/>
            </a:endParaRPr>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3</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8" name="Taisnstūris ar noapaļotiem stūriem 7"/>
          <p:cNvSpPr/>
          <p:nvPr/>
        </p:nvSpPr>
        <p:spPr>
          <a:xfrm>
            <a:off x="251520" y="1844824"/>
            <a:ext cx="8625502" cy="4824536"/>
          </a:xfrm>
          <a:prstGeom prst="roundRect">
            <a:avLst/>
          </a:prstGeom>
          <a:solidFill>
            <a:schemeClr val="accent6">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lv-LV" sz="3000" dirty="0">
                <a:solidFill>
                  <a:schemeClr val="tx1"/>
                </a:solidFill>
              </a:rPr>
              <a:t>Pirātu kuģa kajītē atpūtās kapteinis </a:t>
            </a:r>
            <a:r>
              <a:rPr lang="lv-LV" sz="3000" dirty="0" err="1">
                <a:solidFill>
                  <a:schemeClr val="tx1"/>
                </a:solidFill>
              </a:rPr>
              <a:t>Flints</a:t>
            </a:r>
            <a:r>
              <a:rPr lang="lv-LV" sz="3000" dirty="0">
                <a:solidFill>
                  <a:schemeClr val="tx1"/>
                </a:solidFill>
              </a:rPr>
              <a:t> un viņa bocmanis. Katrs no viņiem dalīja vienu un to pašu dalāmo ar dažādiem dalītājiem. </a:t>
            </a:r>
            <a:r>
              <a:rPr lang="lv-LV" sz="3000" dirty="0" err="1">
                <a:solidFill>
                  <a:schemeClr val="tx1"/>
                </a:solidFill>
              </a:rPr>
              <a:t>Flints</a:t>
            </a:r>
            <a:r>
              <a:rPr lang="lv-LV" sz="3000" dirty="0">
                <a:solidFill>
                  <a:schemeClr val="tx1"/>
                </a:solidFill>
              </a:rPr>
              <a:t> dalīja ar 153, bocmanis – ar 8. Bocmanis dalījumā ieguva 612. Cik dalījumā ieguva kapteinis? </a:t>
            </a:r>
            <a:endParaRPr lang="lv-LV" sz="3000" dirty="0" smtClean="0">
              <a:solidFill>
                <a:schemeClr val="tx1"/>
              </a:solidFill>
            </a:endParaRPr>
          </a:p>
          <a:p>
            <a:pPr marL="2343150" lvl="4" indent="-514350" algn="just">
              <a:buFont typeface="+mj-lt"/>
              <a:buAutoNum type="alphaLcParenR"/>
            </a:pPr>
            <a:r>
              <a:rPr lang="lv-LV" sz="3000" dirty="0" smtClean="0">
                <a:solidFill>
                  <a:schemeClr val="tx1"/>
                </a:solidFill>
              </a:rPr>
              <a:t>16</a:t>
            </a:r>
            <a:endParaRPr lang="lv-LV" sz="3000" dirty="0">
              <a:solidFill>
                <a:schemeClr val="tx1"/>
              </a:solidFill>
            </a:endParaRPr>
          </a:p>
          <a:p>
            <a:pPr marL="2343150" lvl="4" indent="-514350" algn="just">
              <a:buFont typeface="+mj-lt"/>
              <a:buAutoNum type="alphaLcParenR"/>
            </a:pPr>
            <a:r>
              <a:rPr lang="lv-LV" sz="3000" b="1" dirty="0" smtClean="0">
                <a:solidFill>
                  <a:schemeClr val="tx1"/>
                </a:solidFill>
              </a:rPr>
              <a:t>32</a:t>
            </a:r>
          </a:p>
          <a:p>
            <a:pPr marL="2343150" lvl="4" indent="-514350" algn="just">
              <a:buFont typeface="+mj-lt"/>
              <a:buAutoNum type="alphaLcParenR"/>
            </a:pPr>
            <a:r>
              <a:rPr lang="lv-LV" sz="3000" dirty="0" smtClean="0">
                <a:solidFill>
                  <a:schemeClr val="tx1"/>
                </a:solidFill>
              </a:rPr>
              <a:t>50</a:t>
            </a:r>
          </a:p>
          <a:p>
            <a:pPr marL="2343150" lvl="4" indent="-514350" algn="just">
              <a:buFont typeface="+mj-lt"/>
              <a:buAutoNum type="alphaLcParenR"/>
            </a:pPr>
            <a:r>
              <a:rPr lang="lv-LV" sz="3000" dirty="0" smtClean="0">
                <a:solidFill>
                  <a:schemeClr val="tx1"/>
                </a:solidFill>
              </a:rPr>
              <a:t>18</a:t>
            </a:r>
            <a:endParaRPr lang="lv-LV" sz="3000" dirty="0">
              <a:solidFill>
                <a:schemeClr val="tx1"/>
              </a:solidFill>
              <a:latin typeface="Impact" panose="020B0806030902050204" pitchFamily="34" charset="0"/>
            </a:endParaRPr>
          </a:p>
        </p:txBody>
      </p:sp>
      <p:sp>
        <p:nvSpPr>
          <p:cNvPr id="7" name="Darbības poga: sākumlapa 6">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456518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395536" y="233353"/>
            <a:ext cx="5184433" cy="1323439"/>
          </a:xfrm>
          <a:prstGeom prst="rect">
            <a:avLst/>
          </a:prstGeom>
          <a:noFill/>
        </p:spPr>
        <p:txBody>
          <a:bodyPr wrap="none" lIns="91440" tIns="45720" rIns="91440" bIns="45720">
            <a:spAutoFit/>
          </a:bodyPr>
          <a:lstStyle/>
          <a:p>
            <a:pPr algn="ctr"/>
            <a:r>
              <a:rPr lang="lv-LV" sz="8000" cap="none" spc="0" dirty="0" smtClean="0">
                <a:ln w="17780" cmpd="sng">
                  <a:solidFill>
                    <a:schemeClr val="tx1"/>
                  </a:solidFill>
                  <a:prstDash val="solid"/>
                  <a:miter lim="800000"/>
                </a:ln>
                <a:solidFill>
                  <a:srgbClr val="FFC000"/>
                </a:solidFill>
                <a:latin typeface="Impact" panose="020B0806030902050204" pitchFamily="34" charset="0"/>
              </a:rPr>
              <a:t>M</a:t>
            </a:r>
            <a:r>
              <a:rPr lang="lv-LV" sz="8000" dirty="0" smtClean="0">
                <a:ln w="17780" cmpd="sng">
                  <a:solidFill>
                    <a:schemeClr val="tx1"/>
                  </a:solidFill>
                  <a:prstDash val="solid"/>
                  <a:miter lim="800000"/>
                </a:ln>
                <a:solidFill>
                  <a:srgbClr val="FFC000"/>
                </a:solidFill>
                <a:latin typeface="Impact" panose="020B0806030902050204" pitchFamily="34" charset="0"/>
              </a:rPr>
              <a:t>atemātika</a:t>
            </a:r>
            <a:endParaRPr lang="lv-LV" sz="8000" cap="none" spc="0" dirty="0">
              <a:ln w="17780" cmpd="sng">
                <a:solidFill>
                  <a:schemeClr val="tx1"/>
                </a:solidFill>
                <a:prstDash val="solid"/>
                <a:miter lim="800000"/>
              </a:ln>
              <a:solidFill>
                <a:srgbClr val="FFC000"/>
              </a:solidFill>
              <a:latin typeface="Impact" panose="020B0806030902050204" pitchFamily="34" charset="0"/>
            </a:endParaRPr>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40 punkti</a:t>
            </a:r>
            <a:endParaRPr lang="lv-LV" sz="4400" dirty="0">
              <a:solidFill>
                <a:schemeClr val="tx1"/>
              </a:solidFill>
              <a:latin typeface="Impact" panose="020B0806030902050204" pitchFamily="34" charset="0"/>
            </a:endParaRPr>
          </a:p>
        </p:txBody>
      </p:sp>
      <p:sp>
        <p:nvSpPr>
          <p:cNvPr id="7" name="Taisnstūris ar noapaļotiem stūriem 6"/>
          <p:cNvSpPr/>
          <p:nvPr/>
        </p:nvSpPr>
        <p:spPr>
          <a:xfrm>
            <a:off x="251520" y="1700808"/>
            <a:ext cx="8625502" cy="4896544"/>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lv-LV" sz="2400" dirty="0">
                <a:solidFill>
                  <a:schemeClr val="tx1"/>
                </a:solidFill>
                <a:latin typeface="+mj-lt"/>
              </a:rPr>
              <a:t>NAV daudz tādu skaitļu, kam būtu tik liela nozīme matemātikā, dabas zinātnēs, inženierzinātnēs un ikdienas dzīvē, kā skaitlim </a:t>
            </a:r>
            <a:r>
              <a:rPr lang="en-US" sz="2400" dirty="0">
                <a:solidFill>
                  <a:schemeClr val="tx1"/>
                </a:solidFill>
                <a:latin typeface="+mj-lt"/>
              </a:rPr>
              <a:t>π</a:t>
            </a:r>
            <a:r>
              <a:rPr lang="lv-LV" sz="2400" dirty="0">
                <a:solidFill>
                  <a:schemeClr val="tx1"/>
                </a:solidFill>
                <a:latin typeface="+mj-lt"/>
              </a:rPr>
              <a:t> (</a:t>
            </a:r>
            <a:r>
              <a:rPr lang="lv-LV" sz="2400" dirty="0" err="1">
                <a:solidFill>
                  <a:schemeClr val="tx1"/>
                </a:solidFill>
                <a:latin typeface="+mj-lt"/>
              </a:rPr>
              <a:t>pī</a:t>
            </a:r>
            <a:r>
              <a:rPr lang="lv-LV" sz="2400" dirty="0" smtClean="0">
                <a:solidFill>
                  <a:schemeClr val="tx1"/>
                </a:solidFill>
                <a:latin typeface="+mj-lt"/>
              </a:rPr>
              <a:t>). Nav </a:t>
            </a:r>
            <a:r>
              <a:rPr lang="lv-LV" sz="2400" dirty="0">
                <a:solidFill>
                  <a:schemeClr val="tx1"/>
                </a:solidFill>
                <a:latin typeface="+mj-lt"/>
              </a:rPr>
              <a:t>zināms, kas pirmo reizi atklāja, ka </a:t>
            </a:r>
            <a:r>
              <a:rPr lang="en-US" sz="2400" dirty="0">
                <a:solidFill>
                  <a:schemeClr val="tx1"/>
                </a:solidFill>
                <a:latin typeface="+mj-lt"/>
              </a:rPr>
              <a:t>π</a:t>
            </a:r>
            <a:r>
              <a:rPr lang="lv-LV" sz="2400" dirty="0">
                <a:solidFill>
                  <a:schemeClr val="tx1"/>
                </a:solidFill>
                <a:latin typeface="+mj-lt"/>
              </a:rPr>
              <a:t> nemainās atkarībā no riņķa līnijas lieluma. </a:t>
            </a:r>
            <a:r>
              <a:rPr lang="en-US" sz="2400" dirty="0">
                <a:solidFill>
                  <a:schemeClr val="tx1"/>
                </a:solidFill>
                <a:latin typeface="+mj-lt"/>
              </a:rPr>
              <a:t>Bet </a:t>
            </a:r>
            <a:r>
              <a:rPr lang="en-US" sz="2400" dirty="0" err="1">
                <a:solidFill>
                  <a:schemeClr val="tx1"/>
                </a:solidFill>
                <a:latin typeface="+mj-lt"/>
              </a:rPr>
              <a:t>tā</a:t>
            </a:r>
            <a:r>
              <a:rPr lang="en-US" sz="2400" dirty="0">
                <a:solidFill>
                  <a:schemeClr val="tx1"/>
                </a:solidFill>
                <a:latin typeface="+mj-lt"/>
              </a:rPr>
              <a:t> </a:t>
            </a:r>
            <a:r>
              <a:rPr lang="en-US" sz="2400" dirty="0" err="1">
                <a:solidFill>
                  <a:schemeClr val="tx1"/>
                </a:solidFill>
                <a:latin typeface="+mj-lt"/>
              </a:rPr>
              <a:t>precīzo</a:t>
            </a:r>
            <a:r>
              <a:rPr lang="en-US" sz="2400" dirty="0">
                <a:solidFill>
                  <a:schemeClr val="tx1"/>
                </a:solidFill>
                <a:latin typeface="+mj-lt"/>
              </a:rPr>
              <a:t> </a:t>
            </a:r>
            <a:r>
              <a:rPr lang="en-US" sz="2400" dirty="0" err="1">
                <a:solidFill>
                  <a:schemeClr val="tx1"/>
                </a:solidFill>
                <a:latin typeface="+mj-lt"/>
              </a:rPr>
              <a:t>vērtību</a:t>
            </a:r>
            <a:r>
              <a:rPr lang="en-US" sz="2400" dirty="0">
                <a:solidFill>
                  <a:schemeClr val="tx1"/>
                </a:solidFill>
                <a:latin typeface="+mj-lt"/>
              </a:rPr>
              <a:t> </a:t>
            </a:r>
            <a:r>
              <a:rPr lang="en-US" sz="2400" dirty="0" err="1">
                <a:solidFill>
                  <a:schemeClr val="tx1"/>
                </a:solidFill>
                <a:latin typeface="+mj-lt"/>
              </a:rPr>
              <a:t>ir</a:t>
            </a:r>
            <a:r>
              <a:rPr lang="en-US" sz="2400" dirty="0">
                <a:solidFill>
                  <a:schemeClr val="tx1"/>
                </a:solidFill>
                <a:latin typeface="+mj-lt"/>
              </a:rPr>
              <a:t> </a:t>
            </a:r>
            <a:r>
              <a:rPr lang="en-US" sz="2400" dirty="0" err="1">
                <a:solidFill>
                  <a:schemeClr val="tx1"/>
                </a:solidFill>
                <a:latin typeface="+mj-lt"/>
              </a:rPr>
              <a:t>centušies</a:t>
            </a:r>
            <a:r>
              <a:rPr lang="en-US" sz="2400" dirty="0">
                <a:solidFill>
                  <a:schemeClr val="tx1"/>
                </a:solidFill>
                <a:latin typeface="+mj-lt"/>
              </a:rPr>
              <a:t> </a:t>
            </a:r>
            <a:r>
              <a:rPr lang="en-US" sz="2400" dirty="0" err="1">
                <a:solidFill>
                  <a:schemeClr val="tx1"/>
                </a:solidFill>
                <a:latin typeface="+mj-lt"/>
              </a:rPr>
              <a:t>aprēķināt</a:t>
            </a:r>
            <a:r>
              <a:rPr lang="en-US" sz="2400" dirty="0">
                <a:solidFill>
                  <a:schemeClr val="tx1"/>
                </a:solidFill>
                <a:latin typeface="+mj-lt"/>
              </a:rPr>
              <a:t> </a:t>
            </a:r>
            <a:r>
              <a:rPr lang="en-US" sz="2400" dirty="0" err="1">
                <a:solidFill>
                  <a:schemeClr val="tx1"/>
                </a:solidFill>
                <a:latin typeface="+mj-lt"/>
              </a:rPr>
              <a:t>jau</a:t>
            </a:r>
            <a:r>
              <a:rPr lang="en-US" sz="2400" dirty="0">
                <a:solidFill>
                  <a:schemeClr val="tx1"/>
                </a:solidFill>
                <a:latin typeface="+mj-lt"/>
              </a:rPr>
              <a:t> no </a:t>
            </a:r>
            <a:r>
              <a:rPr lang="en-US" sz="2400" dirty="0" err="1">
                <a:solidFill>
                  <a:schemeClr val="tx1"/>
                </a:solidFill>
                <a:latin typeface="+mj-lt"/>
              </a:rPr>
              <a:t>seniem</a:t>
            </a:r>
            <a:r>
              <a:rPr lang="en-US" sz="2400" dirty="0">
                <a:solidFill>
                  <a:schemeClr val="tx1"/>
                </a:solidFill>
                <a:latin typeface="+mj-lt"/>
              </a:rPr>
              <a:t> </a:t>
            </a:r>
            <a:r>
              <a:rPr lang="en-US" sz="2400" dirty="0" err="1">
                <a:solidFill>
                  <a:schemeClr val="tx1"/>
                </a:solidFill>
                <a:latin typeface="+mj-lt"/>
              </a:rPr>
              <a:t>laikiem</a:t>
            </a:r>
            <a:r>
              <a:rPr lang="en-US" sz="2400" dirty="0">
                <a:solidFill>
                  <a:schemeClr val="tx1"/>
                </a:solidFill>
                <a:latin typeface="+mj-lt"/>
              </a:rPr>
              <a:t>. </a:t>
            </a:r>
            <a:r>
              <a:rPr lang="en-US" sz="2400" dirty="0" err="1">
                <a:solidFill>
                  <a:schemeClr val="tx1"/>
                </a:solidFill>
                <a:latin typeface="+mj-lt"/>
              </a:rPr>
              <a:t>Mūsdienās</a:t>
            </a:r>
            <a:r>
              <a:rPr lang="en-US" sz="2400" dirty="0">
                <a:solidFill>
                  <a:schemeClr val="tx1"/>
                </a:solidFill>
                <a:latin typeface="+mj-lt"/>
              </a:rPr>
              <a:t>, </a:t>
            </a:r>
            <a:r>
              <a:rPr lang="en-US" sz="2400" dirty="0" err="1">
                <a:solidFill>
                  <a:schemeClr val="tx1"/>
                </a:solidFill>
                <a:latin typeface="+mj-lt"/>
              </a:rPr>
              <a:t>izmantojot</a:t>
            </a:r>
            <a:r>
              <a:rPr lang="en-US" sz="2400" dirty="0">
                <a:solidFill>
                  <a:schemeClr val="tx1"/>
                </a:solidFill>
                <a:latin typeface="+mj-lt"/>
              </a:rPr>
              <a:t> </a:t>
            </a:r>
            <a:r>
              <a:rPr lang="en-US" sz="2400" dirty="0" err="1">
                <a:solidFill>
                  <a:schemeClr val="tx1"/>
                </a:solidFill>
                <a:latin typeface="+mj-lt"/>
              </a:rPr>
              <a:t>jaudīgus</a:t>
            </a:r>
            <a:r>
              <a:rPr lang="en-US" sz="2400" dirty="0">
                <a:solidFill>
                  <a:schemeClr val="tx1"/>
                </a:solidFill>
                <a:latin typeface="+mj-lt"/>
              </a:rPr>
              <a:t> </a:t>
            </a:r>
            <a:r>
              <a:rPr lang="en-US" sz="2400" dirty="0" err="1">
                <a:solidFill>
                  <a:schemeClr val="tx1"/>
                </a:solidFill>
                <a:latin typeface="+mj-lt"/>
              </a:rPr>
              <a:t>datorus</a:t>
            </a:r>
            <a:r>
              <a:rPr lang="en-US" sz="2400" dirty="0">
                <a:solidFill>
                  <a:schemeClr val="tx1"/>
                </a:solidFill>
                <a:latin typeface="+mj-lt"/>
              </a:rPr>
              <a:t>, </a:t>
            </a:r>
            <a:r>
              <a:rPr lang="en-US" sz="2400" dirty="0" err="1">
                <a:solidFill>
                  <a:schemeClr val="tx1"/>
                </a:solidFill>
                <a:latin typeface="+mj-lt"/>
              </a:rPr>
              <a:t>skaitļa</a:t>
            </a:r>
            <a:r>
              <a:rPr lang="en-US" sz="2400" dirty="0">
                <a:solidFill>
                  <a:schemeClr val="tx1"/>
                </a:solidFill>
                <a:latin typeface="+mj-lt"/>
              </a:rPr>
              <a:t> π </a:t>
            </a:r>
            <a:r>
              <a:rPr lang="en-US" sz="2400" dirty="0" err="1">
                <a:solidFill>
                  <a:schemeClr val="tx1"/>
                </a:solidFill>
                <a:latin typeface="+mj-lt"/>
              </a:rPr>
              <a:t>vērtība</a:t>
            </a:r>
            <a:r>
              <a:rPr lang="en-US" sz="2400" dirty="0">
                <a:solidFill>
                  <a:schemeClr val="tx1"/>
                </a:solidFill>
                <a:latin typeface="+mj-lt"/>
              </a:rPr>
              <a:t> </a:t>
            </a:r>
            <a:r>
              <a:rPr lang="en-US" sz="2400" dirty="0" err="1">
                <a:solidFill>
                  <a:schemeClr val="tx1"/>
                </a:solidFill>
                <a:latin typeface="+mj-lt"/>
              </a:rPr>
              <a:t>precizēta</a:t>
            </a:r>
            <a:r>
              <a:rPr lang="en-US" sz="2400" dirty="0">
                <a:solidFill>
                  <a:schemeClr val="tx1"/>
                </a:solidFill>
                <a:latin typeface="+mj-lt"/>
              </a:rPr>
              <a:t> </a:t>
            </a:r>
            <a:r>
              <a:rPr lang="en-US" sz="2400" dirty="0" err="1">
                <a:solidFill>
                  <a:schemeClr val="tx1"/>
                </a:solidFill>
                <a:latin typeface="+mj-lt"/>
              </a:rPr>
              <a:t>jau</a:t>
            </a:r>
            <a:r>
              <a:rPr lang="en-US" sz="2400" dirty="0">
                <a:solidFill>
                  <a:schemeClr val="tx1"/>
                </a:solidFill>
                <a:latin typeface="+mj-lt"/>
              </a:rPr>
              <a:t> </a:t>
            </a:r>
            <a:r>
              <a:rPr lang="en-US" sz="2400" dirty="0" err="1">
                <a:solidFill>
                  <a:schemeClr val="tx1"/>
                </a:solidFill>
                <a:latin typeface="+mj-lt"/>
              </a:rPr>
              <a:t>tiktāl</a:t>
            </a:r>
            <a:r>
              <a:rPr lang="en-US" sz="2400" dirty="0">
                <a:solidFill>
                  <a:schemeClr val="tx1"/>
                </a:solidFill>
                <a:latin typeface="+mj-lt"/>
              </a:rPr>
              <a:t>, </a:t>
            </a:r>
            <a:r>
              <a:rPr lang="en-US" sz="2400" dirty="0" err="1">
                <a:solidFill>
                  <a:schemeClr val="tx1"/>
                </a:solidFill>
                <a:latin typeface="+mj-lt"/>
              </a:rPr>
              <a:t>ka</a:t>
            </a:r>
            <a:r>
              <a:rPr lang="en-US" sz="2400" dirty="0">
                <a:solidFill>
                  <a:schemeClr val="tx1"/>
                </a:solidFill>
                <a:latin typeface="+mj-lt"/>
              </a:rPr>
              <a:t> </a:t>
            </a:r>
            <a:r>
              <a:rPr lang="en-US" sz="2400" dirty="0" err="1">
                <a:solidFill>
                  <a:schemeClr val="tx1"/>
                </a:solidFill>
                <a:latin typeface="+mj-lt"/>
              </a:rPr>
              <a:t>rakstāma</a:t>
            </a:r>
            <a:r>
              <a:rPr lang="en-US" sz="2400" dirty="0">
                <a:solidFill>
                  <a:schemeClr val="tx1"/>
                </a:solidFill>
                <a:latin typeface="+mj-lt"/>
              </a:rPr>
              <a:t> </a:t>
            </a:r>
            <a:r>
              <a:rPr lang="en-US" sz="2400" dirty="0" err="1">
                <a:solidFill>
                  <a:schemeClr val="tx1"/>
                </a:solidFill>
                <a:latin typeface="+mj-lt"/>
              </a:rPr>
              <a:t>ar</a:t>
            </a:r>
            <a:r>
              <a:rPr lang="en-US" sz="2400" dirty="0">
                <a:solidFill>
                  <a:schemeClr val="tx1"/>
                </a:solidFill>
                <a:latin typeface="+mj-lt"/>
              </a:rPr>
              <a:t> </a:t>
            </a:r>
            <a:r>
              <a:rPr lang="en-US" sz="2400" dirty="0" err="1">
                <a:solidFill>
                  <a:schemeClr val="tx1"/>
                </a:solidFill>
                <a:latin typeface="+mj-lt"/>
              </a:rPr>
              <a:t>vairākiem</a:t>
            </a:r>
            <a:r>
              <a:rPr lang="en-US" sz="2400" dirty="0">
                <a:solidFill>
                  <a:schemeClr val="tx1"/>
                </a:solidFill>
                <a:latin typeface="+mj-lt"/>
              </a:rPr>
              <a:t> </a:t>
            </a:r>
            <a:r>
              <a:rPr lang="en-US" sz="2400" dirty="0" err="1">
                <a:solidFill>
                  <a:schemeClr val="tx1"/>
                </a:solidFill>
                <a:latin typeface="+mj-lt"/>
              </a:rPr>
              <a:t>miljardiem</a:t>
            </a:r>
            <a:r>
              <a:rPr lang="en-US" sz="2400" dirty="0">
                <a:solidFill>
                  <a:schemeClr val="tx1"/>
                </a:solidFill>
                <a:latin typeface="+mj-lt"/>
              </a:rPr>
              <a:t> </a:t>
            </a:r>
            <a:r>
              <a:rPr lang="en-US" sz="2400" dirty="0" err="1">
                <a:solidFill>
                  <a:schemeClr val="tx1"/>
                </a:solidFill>
                <a:latin typeface="+mj-lt"/>
              </a:rPr>
              <a:t>ciparu</a:t>
            </a:r>
            <a:r>
              <a:rPr lang="en-US" sz="2400" dirty="0">
                <a:solidFill>
                  <a:schemeClr val="tx1"/>
                </a:solidFill>
                <a:latin typeface="+mj-lt"/>
              </a:rPr>
              <a:t> </a:t>
            </a:r>
            <a:r>
              <a:rPr lang="en-US" sz="2400" dirty="0" err="1">
                <a:solidFill>
                  <a:schemeClr val="tx1"/>
                </a:solidFill>
                <a:latin typeface="+mj-lt"/>
              </a:rPr>
              <a:t>aiz</a:t>
            </a:r>
            <a:r>
              <a:rPr lang="en-US" sz="2400" dirty="0">
                <a:solidFill>
                  <a:schemeClr val="tx1"/>
                </a:solidFill>
                <a:latin typeface="+mj-lt"/>
              </a:rPr>
              <a:t> </a:t>
            </a:r>
            <a:r>
              <a:rPr lang="en-US" sz="2400" dirty="0" err="1">
                <a:solidFill>
                  <a:schemeClr val="tx1"/>
                </a:solidFill>
                <a:latin typeface="+mj-lt"/>
              </a:rPr>
              <a:t>komata</a:t>
            </a:r>
            <a:r>
              <a:rPr lang="en-US" sz="2400" dirty="0">
                <a:solidFill>
                  <a:schemeClr val="tx1"/>
                </a:solidFill>
                <a:latin typeface="+mj-lt"/>
              </a:rPr>
              <a:t>. </a:t>
            </a:r>
            <a:r>
              <a:rPr lang="en-US" sz="2400" dirty="0" err="1">
                <a:solidFill>
                  <a:schemeClr val="tx1"/>
                </a:solidFill>
                <a:latin typeface="+mj-lt"/>
              </a:rPr>
              <a:t>kurā</a:t>
            </a:r>
            <a:r>
              <a:rPr lang="en-US" sz="2400" dirty="0">
                <a:solidFill>
                  <a:schemeClr val="tx1"/>
                </a:solidFill>
                <a:latin typeface="+mj-lt"/>
              </a:rPr>
              <a:t> </a:t>
            </a:r>
            <a:r>
              <a:rPr lang="en-US" sz="2400" dirty="0" err="1">
                <a:solidFill>
                  <a:schemeClr val="tx1"/>
                </a:solidFill>
                <a:latin typeface="+mj-lt"/>
              </a:rPr>
              <a:t>datumā</a:t>
            </a:r>
            <a:r>
              <a:rPr lang="en-US" sz="2400" dirty="0">
                <a:solidFill>
                  <a:schemeClr val="tx1"/>
                </a:solidFill>
                <a:latin typeface="+mj-lt"/>
              </a:rPr>
              <a:t> </a:t>
            </a:r>
            <a:r>
              <a:rPr lang="en-US" sz="2400" dirty="0" err="1">
                <a:solidFill>
                  <a:schemeClr val="tx1"/>
                </a:solidFill>
                <a:latin typeface="+mj-lt"/>
              </a:rPr>
              <a:t>svin</a:t>
            </a:r>
            <a:r>
              <a:rPr lang="en-US" sz="2400" dirty="0">
                <a:solidFill>
                  <a:schemeClr val="tx1"/>
                </a:solidFill>
                <a:latin typeface="+mj-lt"/>
              </a:rPr>
              <a:t> π </a:t>
            </a:r>
            <a:r>
              <a:rPr lang="en-US" sz="2400" dirty="0" err="1">
                <a:solidFill>
                  <a:schemeClr val="tx1"/>
                </a:solidFill>
                <a:latin typeface="+mj-lt"/>
              </a:rPr>
              <a:t>dienu</a:t>
            </a:r>
            <a:r>
              <a:rPr lang="en-US" sz="2400" dirty="0">
                <a:solidFill>
                  <a:schemeClr val="tx1"/>
                </a:solidFill>
                <a:latin typeface="+mj-lt"/>
              </a:rPr>
              <a:t>? </a:t>
            </a:r>
            <a:endParaRPr lang="lv-LV" sz="2400" dirty="0" smtClean="0">
              <a:solidFill>
                <a:schemeClr val="tx1"/>
              </a:solidFill>
              <a:latin typeface="+mj-lt"/>
            </a:endParaRPr>
          </a:p>
          <a:p>
            <a:pPr marL="1828800" lvl="3" indent="-457200" algn="just">
              <a:buFont typeface="+mj-lt"/>
              <a:buAutoNum type="alphaLcParenR"/>
            </a:pPr>
            <a:r>
              <a:rPr lang="lv-LV" sz="2400" dirty="0" smtClean="0">
                <a:solidFill>
                  <a:schemeClr val="tx1"/>
                </a:solidFill>
                <a:latin typeface="+mj-lt"/>
              </a:rPr>
              <a:t>10.septembris</a:t>
            </a:r>
          </a:p>
          <a:p>
            <a:pPr marL="1828800" lvl="3" indent="-457200" algn="just">
              <a:buFont typeface="+mj-lt"/>
              <a:buAutoNum type="alphaLcParenR"/>
            </a:pPr>
            <a:r>
              <a:rPr lang="lv-LV" sz="2400" dirty="0" smtClean="0">
                <a:solidFill>
                  <a:schemeClr val="tx1"/>
                </a:solidFill>
                <a:latin typeface="+mj-lt"/>
              </a:rPr>
              <a:t>14.marts</a:t>
            </a:r>
          </a:p>
          <a:p>
            <a:pPr marL="1828800" lvl="3" indent="-457200" algn="just">
              <a:buFont typeface="+mj-lt"/>
              <a:buAutoNum type="alphaLcParenR"/>
            </a:pPr>
            <a:r>
              <a:rPr lang="lv-LV" sz="2400" dirty="0" smtClean="0">
                <a:solidFill>
                  <a:schemeClr val="tx1"/>
                </a:solidFill>
                <a:latin typeface="+mj-lt"/>
              </a:rPr>
              <a:t>21.jūlijs</a:t>
            </a:r>
          </a:p>
          <a:p>
            <a:pPr marL="1828800" lvl="3" indent="-457200" algn="just">
              <a:buFont typeface="+mj-lt"/>
              <a:buAutoNum type="alphaLcParenR"/>
            </a:pPr>
            <a:r>
              <a:rPr lang="lv-LV" sz="2400" dirty="0" smtClean="0">
                <a:solidFill>
                  <a:schemeClr val="tx1"/>
                </a:solidFill>
                <a:latin typeface="+mj-lt"/>
              </a:rPr>
              <a:t>17.septembris</a:t>
            </a:r>
            <a:endParaRPr lang="lv-LV" sz="2400" dirty="0">
              <a:solidFill>
                <a:schemeClr val="tx1"/>
              </a:solidFill>
              <a:latin typeface="+mj-lt"/>
            </a:endParaRPr>
          </a:p>
        </p:txBody>
      </p:sp>
    </p:spTree>
    <p:extLst>
      <p:ext uri="{BB962C8B-B14F-4D97-AF65-F5344CB8AC3E}">
        <p14:creationId xmlns:p14="http://schemas.microsoft.com/office/powerpoint/2010/main" val="2616559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395536" y="233353"/>
            <a:ext cx="5184433" cy="1323439"/>
          </a:xfrm>
          <a:prstGeom prst="rect">
            <a:avLst/>
          </a:prstGeom>
          <a:noFill/>
        </p:spPr>
        <p:txBody>
          <a:bodyPr wrap="none" lIns="91440" tIns="45720" rIns="91440" bIns="45720">
            <a:spAutoFit/>
          </a:bodyPr>
          <a:lstStyle/>
          <a:p>
            <a:pPr algn="ctr"/>
            <a:r>
              <a:rPr lang="lv-LV" sz="8000" cap="none" spc="0" dirty="0" smtClean="0">
                <a:ln w="17780" cmpd="sng">
                  <a:solidFill>
                    <a:schemeClr val="tx1"/>
                  </a:solidFill>
                  <a:prstDash val="solid"/>
                  <a:miter lim="800000"/>
                </a:ln>
                <a:solidFill>
                  <a:srgbClr val="FFC000"/>
                </a:solidFill>
                <a:latin typeface="Impact" panose="020B0806030902050204" pitchFamily="34" charset="0"/>
              </a:rPr>
              <a:t>M</a:t>
            </a:r>
            <a:r>
              <a:rPr lang="lv-LV" sz="8000" dirty="0" smtClean="0">
                <a:ln w="17780" cmpd="sng">
                  <a:solidFill>
                    <a:schemeClr val="tx1"/>
                  </a:solidFill>
                  <a:prstDash val="solid"/>
                  <a:miter lim="800000"/>
                </a:ln>
                <a:solidFill>
                  <a:srgbClr val="FFC000"/>
                </a:solidFill>
                <a:latin typeface="Impact" panose="020B0806030902050204" pitchFamily="34" charset="0"/>
              </a:rPr>
              <a:t>atemātika</a:t>
            </a:r>
            <a:endParaRPr lang="lv-LV" sz="8000" cap="none" spc="0" dirty="0">
              <a:ln w="17780" cmpd="sng">
                <a:solidFill>
                  <a:schemeClr val="tx1"/>
                </a:solidFill>
                <a:prstDash val="solid"/>
                <a:miter lim="800000"/>
              </a:ln>
              <a:solidFill>
                <a:srgbClr val="FFC000"/>
              </a:solidFill>
              <a:latin typeface="Impact" panose="020B0806030902050204" pitchFamily="34" charset="0"/>
            </a:endParaRPr>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40 punkti</a:t>
            </a:r>
            <a:endParaRPr lang="lv-LV" sz="4400" dirty="0">
              <a:solidFill>
                <a:schemeClr val="tx1"/>
              </a:solidFill>
              <a:latin typeface="Impact" panose="020B0806030902050204" pitchFamily="34" charset="0"/>
            </a:endParaRPr>
          </a:p>
        </p:txBody>
      </p:sp>
      <p:sp>
        <p:nvSpPr>
          <p:cNvPr id="8" name="Taisnstūris ar noapaļotiem stūriem 7"/>
          <p:cNvSpPr/>
          <p:nvPr/>
        </p:nvSpPr>
        <p:spPr>
          <a:xfrm>
            <a:off x="251520" y="1700808"/>
            <a:ext cx="8625502" cy="4896544"/>
          </a:xfrm>
          <a:prstGeom prst="roundRect">
            <a:avLst/>
          </a:prstGeom>
          <a:solidFill>
            <a:schemeClr val="accent5">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lv-LV" sz="2400" dirty="0">
                <a:solidFill>
                  <a:schemeClr val="tx1"/>
                </a:solidFill>
                <a:latin typeface="+mj-lt"/>
              </a:rPr>
              <a:t>NAV daudz tādu skaitļu, kam būtu tik liela nozīme matemātikā, dabas zinātnēs, inženierzinātnēs un ikdienas dzīvē, kā skaitlim </a:t>
            </a:r>
            <a:r>
              <a:rPr lang="en-US" sz="2400" dirty="0">
                <a:solidFill>
                  <a:schemeClr val="tx1"/>
                </a:solidFill>
                <a:latin typeface="+mj-lt"/>
              </a:rPr>
              <a:t>π</a:t>
            </a:r>
            <a:r>
              <a:rPr lang="lv-LV" sz="2400" dirty="0">
                <a:solidFill>
                  <a:schemeClr val="tx1"/>
                </a:solidFill>
                <a:latin typeface="+mj-lt"/>
              </a:rPr>
              <a:t> (</a:t>
            </a:r>
            <a:r>
              <a:rPr lang="lv-LV" sz="2400" dirty="0" err="1">
                <a:solidFill>
                  <a:schemeClr val="tx1"/>
                </a:solidFill>
                <a:latin typeface="+mj-lt"/>
              </a:rPr>
              <a:t>pī</a:t>
            </a:r>
            <a:r>
              <a:rPr lang="lv-LV" sz="2400" dirty="0" smtClean="0">
                <a:solidFill>
                  <a:schemeClr val="tx1"/>
                </a:solidFill>
                <a:latin typeface="+mj-lt"/>
              </a:rPr>
              <a:t>). Nav </a:t>
            </a:r>
            <a:r>
              <a:rPr lang="lv-LV" sz="2400" dirty="0">
                <a:solidFill>
                  <a:schemeClr val="tx1"/>
                </a:solidFill>
                <a:latin typeface="+mj-lt"/>
              </a:rPr>
              <a:t>zināms, kas pirmo reizi atklāja, ka </a:t>
            </a:r>
            <a:r>
              <a:rPr lang="en-US" sz="2400" dirty="0">
                <a:solidFill>
                  <a:schemeClr val="tx1"/>
                </a:solidFill>
                <a:latin typeface="+mj-lt"/>
              </a:rPr>
              <a:t>π</a:t>
            </a:r>
            <a:r>
              <a:rPr lang="lv-LV" sz="2400" dirty="0">
                <a:solidFill>
                  <a:schemeClr val="tx1"/>
                </a:solidFill>
                <a:latin typeface="+mj-lt"/>
              </a:rPr>
              <a:t> nemainās atkarībā no riņķa līnijas lieluma. </a:t>
            </a:r>
            <a:r>
              <a:rPr lang="en-US" sz="2400" dirty="0">
                <a:solidFill>
                  <a:schemeClr val="tx1"/>
                </a:solidFill>
                <a:latin typeface="+mj-lt"/>
              </a:rPr>
              <a:t>Bet </a:t>
            </a:r>
            <a:r>
              <a:rPr lang="en-US" sz="2400" dirty="0" err="1">
                <a:solidFill>
                  <a:schemeClr val="tx1"/>
                </a:solidFill>
                <a:latin typeface="+mj-lt"/>
              </a:rPr>
              <a:t>tā</a:t>
            </a:r>
            <a:r>
              <a:rPr lang="en-US" sz="2400" dirty="0">
                <a:solidFill>
                  <a:schemeClr val="tx1"/>
                </a:solidFill>
                <a:latin typeface="+mj-lt"/>
              </a:rPr>
              <a:t> </a:t>
            </a:r>
            <a:r>
              <a:rPr lang="en-US" sz="2400" dirty="0" err="1">
                <a:solidFill>
                  <a:schemeClr val="tx1"/>
                </a:solidFill>
                <a:latin typeface="+mj-lt"/>
              </a:rPr>
              <a:t>precīzo</a:t>
            </a:r>
            <a:r>
              <a:rPr lang="en-US" sz="2400" dirty="0">
                <a:solidFill>
                  <a:schemeClr val="tx1"/>
                </a:solidFill>
                <a:latin typeface="+mj-lt"/>
              </a:rPr>
              <a:t> </a:t>
            </a:r>
            <a:r>
              <a:rPr lang="en-US" sz="2400" dirty="0" err="1">
                <a:solidFill>
                  <a:schemeClr val="tx1"/>
                </a:solidFill>
                <a:latin typeface="+mj-lt"/>
              </a:rPr>
              <a:t>vērtību</a:t>
            </a:r>
            <a:r>
              <a:rPr lang="en-US" sz="2400" dirty="0">
                <a:solidFill>
                  <a:schemeClr val="tx1"/>
                </a:solidFill>
                <a:latin typeface="+mj-lt"/>
              </a:rPr>
              <a:t> </a:t>
            </a:r>
            <a:r>
              <a:rPr lang="en-US" sz="2400" dirty="0" err="1">
                <a:solidFill>
                  <a:schemeClr val="tx1"/>
                </a:solidFill>
                <a:latin typeface="+mj-lt"/>
              </a:rPr>
              <a:t>ir</a:t>
            </a:r>
            <a:r>
              <a:rPr lang="en-US" sz="2400" dirty="0">
                <a:solidFill>
                  <a:schemeClr val="tx1"/>
                </a:solidFill>
                <a:latin typeface="+mj-lt"/>
              </a:rPr>
              <a:t> </a:t>
            </a:r>
            <a:r>
              <a:rPr lang="en-US" sz="2400" dirty="0" err="1">
                <a:solidFill>
                  <a:schemeClr val="tx1"/>
                </a:solidFill>
                <a:latin typeface="+mj-lt"/>
              </a:rPr>
              <a:t>centušies</a:t>
            </a:r>
            <a:r>
              <a:rPr lang="en-US" sz="2400" dirty="0">
                <a:solidFill>
                  <a:schemeClr val="tx1"/>
                </a:solidFill>
                <a:latin typeface="+mj-lt"/>
              </a:rPr>
              <a:t> </a:t>
            </a:r>
            <a:r>
              <a:rPr lang="en-US" sz="2400" dirty="0" err="1">
                <a:solidFill>
                  <a:schemeClr val="tx1"/>
                </a:solidFill>
                <a:latin typeface="+mj-lt"/>
              </a:rPr>
              <a:t>aprēķināt</a:t>
            </a:r>
            <a:r>
              <a:rPr lang="en-US" sz="2400" dirty="0">
                <a:solidFill>
                  <a:schemeClr val="tx1"/>
                </a:solidFill>
                <a:latin typeface="+mj-lt"/>
              </a:rPr>
              <a:t> </a:t>
            </a:r>
            <a:r>
              <a:rPr lang="en-US" sz="2400" dirty="0" err="1">
                <a:solidFill>
                  <a:schemeClr val="tx1"/>
                </a:solidFill>
                <a:latin typeface="+mj-lt"/>
              </a:rPr>
              <a:t>jau</a:t>
            </a:r>
            <a:r>
              <a:rPr lang="en-US" sz="2400" dirty="0">
                <a:solidFill>
                  <a:schemeClr val="tx1"/>
                </a:solidFill>
                <a:latin typeface="+mj-lt"/>
              </a:rPr>
              <a:t> no </a:t>
            </a:r>
            <a:r>
              <a:rPr lang="en-US" sz="2400" dirty="0" err="1">
                <a:solidFill>
                  <a:schemeClr val="tx1"/>
                </a:solidFill>
                <a:latin typeface="+mj-lt"/>
              </a:rPr>
              <a:t>seniem</a:t>
            </a:r>
            <a:r>
              <a:rPr lang="en-US" sz="2400" dirty="0">
                <a:solidFill>
                  <a:schemeClr val="tx1"/>
                </a:solidFill>
                <a:latin typeface="+mj-lt"/>
              </a:rPr>
              <a:t> </a:t>
            </a:r>
            <a:r>
              <a:rPr lang="en-US" sz="2400" dirty="0" err="1">
                <a:solidFill>
                  <a:schemeClr val="tx1"/>
                </a:solidFill>
                <a:latin typeface="+mj-lt"/>
              </a:rPr>
              <a:t>laikiem</a:t>
            </a:r>
            <a:r>
              <a:rPr lang="en-US" sz="2400" dirty="0">
                <a:solidFill>
                  <a:schemeClr val="tx1"/>
                </a:solidFill>
                <a:latin typeface="+mj-lt"/>
              </a:rPr>
              <a:t>. </a:t>
            </a:r>
            <a:r>
              <a:rPr lang="en-US" sz="2400" dirty="0" err="1">
                <a:solidFill>
                  <a:schemeClr val="tx1"/>
                </a:solidFill>
                <a:latin typeface="+mj-lt"/>
              </a:rPr>
              <a:t>Mūsdienās</a:t>
            </a:r>
            <a:r>
              <a:rPr lang="en-US" sz="2400" dirty="0">
                <a:solidFill>
                  <a:schemeClr val="tx1"/>
                </a:solidFill>
                <a:latin typeface="+mj-lt"/>
              </a:rPr>
              <a:t>, </a:t>
            </a:r>
            <a:r>
              <a:rPr lang="en-US" sz="2400" dirty="0" err="1">
                <a:solidFill>
                  <a:schemeClr val="tx1"/>
                </a:solidFill>
                <a:latin typeface="+mj-lt"/>
              </a:rPr>
              <a:t>izmantojot</a:t>
            </a:r>
            <a:r>
              <a:rPr lang="en-US" sz="2400" dirty="0">
                <a:solidFill>
                  <a:schemeClr val="tx1"/>
                </a:solidFill>
                <a:latin typeface="+mj-lt"/>
              </a:rPr>
              <a:t> </a:t>
            </a:r>
            <a:r>
              <a:rPr lang="en-US" sz="2400" dirty="0" err="1">
                <a:solidFill>
                  <a:schemeClr val="tx1"/>
                </a:solidFill>
                <a:latin typeface="+mj-lt"/>
              </a:rPr>
              <a:t>jaudīgus</a:t>
            </a:r>
            <a:r>
              <a:rPr lang="en-US" sz="2400" dirty="0">
                <a:solidFill>
                  <a:schemeClr val="tx1"/>
                </a:solidFill>
                <a:latin typeface="+mj-lt"/>
              </a:rPr>
              <a:t> </a:t>
            </a:r>
            <a:r>
              <a:rPr lang="en-US" sz="2400" dirty="0" err="1">
                <a:solidFill>
                  <a:schemeClr val="tx1"/>
                </a:solidFill>
                <a:latin typeface="+mj-lt"/>
              </a:rPr>
              <a:t>datorus</a:t>
            </a:r>
            <a:r>
              <a:rPr lang="en-US" sz="2400" dirty="0">
                <a:solidFill>
                  <a:schemeClr val="tx1"/>
                </a:solidFill>
                <a:latin typeface="+mj-lt"/>
              </a:rPr>
              <a:t>, </a:t>
            </a:r>
            <a:r>
              <a:rPr lang="en-US" sz="2400" dirty="0" err="1">
                <a:solidFill>
                  <a:schemeClr val="tx1"/>
                </a:solidFill>
                <a:latin typeface="+mj-lt"/>
              </a:rPr>
              <a:t>skaitļa</a:t>
            </a:r>
            <a:r>
              <a:rPr lang="en-US" sz="2400" dirty="0">
                <a:solidFill>
                  <a:schemeClr val="tx1"/>
                </a:solidFill>
                <a:latin typeface="+mj-lt"/>
              </a:rPr>
              <a:t> π </a:t>
            </a:r>
            <a:r>
              <a:rPr lang="en-US" sz="2400" dirty="0" err="1">
                <a:solidFill>
                  <a:schemeClr val="tx1"/>
                </a:solidFill>
                <a:latin typeface="+mj-lt"/>
              </a:rPr>
              <a:t>vērtība</a:t>
            </a:r>
            <a:r>
              <a:rPr lang="en-US" sz="2400" dirty="0">
                <a:solidFill>
                  <a:schemeClr val="tx1"/>
                </a:solidFill>
                <a:latin typeface="+mj-lt"/>
              </a:rPr>
              <a:t> </a:t>
            </a:r>
            <a:r>
              <a:rPr lang="en-US" sz="2400" dirty="0" err="1">
                <a:solidFill>
                  <a:schemeClr val="tx1"/>
                </a:solidFill>
                <a:latin typeface="+mj-lt"/>
              </a:rPr>
              <a:t>precizēta</a:t>
            </a:r>
            <a:r>
              <a:rPr lang="en-US" sz="2400" dirty="0">
                <a:solidFill>
                  <a:schemeClr val="tx1"/>
                </a:solidFill>
                <a:latin typeface="+mj-lt"/>
              </a:rPr>
              <a:t> </a:t>
            </a:r>
            <a:r>
              <a:rPr lang="en-US" sz="2400" dirty="0" err="1">
                <a:solidFill>
                  <a:schemeClr val="tx1"/>
                </a:solidFill>
                <a:latin typeface="+mj-lt"/>
              </a:rPr>
              <a:t>jau</a:t>
            </a:r>
            <a:r>
              <a:rPr lang="en-US" sz="2400" dirty="0">
                <a:solidFill>
                  <a:schemeClr val="tx1"/>
                </a:solidFill>
                <a:latin typeface="+mj-lt"/>
              </a:rPr>
              <a:t> </a:t>
            </a:r>
            <a:r>
              <a:rPr lang="en-US" sz="2400" dirty="0" err="1">
                <a:solidFill>
                  <a:schemeClr val="tx1"/>
                </a:solidFill>
                <a:latin typeface="+mj-lt"/>
              </a:rPr>
              <a:t>tiktāl</a:t>
            </a:r>
            <a:r>
              <a:rPr lang="en-US" sz="2400" dirty="0">
                <a:solidFill>
                  <a:schemeClr val="tx1"/>
                </a:solidFill>
                <a:latin typeface="+mj-lt"/>
              </a:rPr>
              <a:t>, </a:t>
            </a:r>
            <a:r>
              <a:rPr lang="en-US" sz="2400" dirty="0" err="1">
                <a:solidFill>
                  <a:schemeClr val="tx1"/>
                </a:solidFill>
                <a:latin typeface="+mj-lt"/>
              </a:rPr>
              <a:t>ka</a:t>
            </a:r>
            <a:r>
              <a:rPr lang="en-US" sz="2400" dirty="0">
                <a:solidFill>
                  <a:schemeClr val="tx1"/>
                </a:solidFill>
                <a:latin typeface="+mj-lt"/>
              </a:rPr>
              <a:t> </a:t>
            </a:r>
            <a:r>
              <a:rPr lang="en-US" sz="2400" dirty="0" err="1">
                <a:solidFill>
                  <a:schemeClr val="tx1"/>
                </a:solidFill>
                <a:latin typeface="+mj-lt"/>
              </a:rPr>
              <a:t>rakstāma</a:t>
            </a:r>
            <a:r>
              <a:rPr lang="en-US" sz="2400" dirty="0">
                <a:solidFill>
                  <a:schemeClr val="tx1"/>
                </a:solidFill>
                <a:latin typeface="+mj-lt"/>
              </a:rPr>
              <a:t> </a:t>
            </a:r>
            <a:r>
              <a:rPr lang="en-US" sz="2400" dirty="0" err="1">
                <a:solidFill>
                  <a:schemeClr val="tx1"/>
                </a:solidFill>
                <a:latin typeface="+mj-lt"/>
              </a:rPr>
              <a:t>ar</a:t>
            </a:r>
            <a:r>
              <a:rPr lang="en-US" sz="2400" dirty="0">
                <a:solidFill>
                  <a:schemeClr val="tx1"/>
                </a:solidFill>
                <a:latin typeface="+mj-lt"/>
              </a:rPr>
              <a:t> </a:t>
            </a:r>
            <a:r>
              <a:rPr lang="en-US" sz="2400" dirty="0" err="1">
                <a:solidFill>
                  <a:schemeClr val="tx1"/>
                </a:solidFill>
                <a:latin typeface="+mj-lt"/>
              </a:rPr>
              <a:t>vairākiem</a:t>
            </a:r>
            <a:r>
              <a:rPr lang="en-US" sz="2400" dirty="0">
                <a:solidFill>
                  <a:schemeClr val="tx1"/>
                </a:solidFill>
                <a:latin typeface="+mj-lt"/>
              </a:rPr>
              <a:t> </a:t>
            </a:r>
            <a:r>
              <a:rPr lang="en-US" sz="2400" dirty="0" err="1">
                <a:solidFill>
                  <a:schemeClr val="tx1"/>
                </a:solidFill>
                <a:latin typeface="+mj-lt"/>
              </a:rPr>
              <a:t>miljardiem</a:t>
            </a:r>
            <a:r>
              <a:rPr lang="en-US" sz="2400" dirty="0">
                <a:solidFill>
                  <a:schemeClr val="tx1"/>
                </a:solidFill>
                <a:latin typeface="+mj-lt"/>
              </a:rPr>
              <a:t> </a:t>
            </a:r>
            <a:r>
              <a:rPr lang="en-US" sz="2400" dirty="0" err="1">
                <a:solidFill>
                  <a:schemeClr val="tx1"/>
                </a:solidFill>
                <a:latin typeface="+mj-lt"/>
              </a:rPr>
              <a:t>ciparu</a:t>
            </a:r>
            <a:r>
              <a:rPr lang="en-US" sz="2400" dirty="0">
                <a:solidFill>
                  <a:schemeClr val="tx1"/>
                </a:solidFill>
                <a:latin typeface="+mj-lt"/>
              </a:rPr>
              <a:t> </a:t>
            </a:r>
            <a:r>
              <a:rPr lang="en-US" sz="2400" dirty="0" err="1">
                <a:solidFill>
                  <a:schemeClr val="tx1"/>
                </a:solidFill>
                <a:latin typeface="+mj-lt"/>
              </a:rPr>
              <a:t>aiz</a:t>
            </a:r>
            <a:r>
              <a:rPr lang="en-US" sz="2400" dirty="0">
                <a:solidFill>
                  <a:schemeClr val="tx1"/>
                </a:solidFill>
                <a:latin typeface="+mj-lt"/>
              </a:rPr>
              <a:t> </a:t>
            </a:r>
            <a:r>
              <a:rPr lang="en-US" sz="2400" dirty="0" err="1">
                <a:solidFill>
                  <a:schemeClr val="tx1"/>
                </a:solidFill>
                <a:latin typeface="+mj-lt"/>
              </a:rPr>
              <a:t>komata</a:t>
            </a:r>
            <a:r>
              <a:rPr lang="en-US" sz="2400" dirty="0">
                <a:solidFill>
                  <a:schemeClr val="tx1"/>
                </a:solidFill>
                <a:latin typeface="+mj-lt"/>
              </a:rPr>
              <a:t>. </a:t>
            </a:r>
            <a:r>
              <a:rPr lang="en-US" sz="2400" dirty="0" err="1">
                <a:solidFill>
                  <a:schemeClr val="tx1"/>
                </a:solidFill>
                <a:latin typeface="+mj-lt"/>
              </a:rPr>
              <a:t>kurā</a:t>
            </a:r>
            <a:r>
              <a:rPr lang="en-US" sz="2400" dirty="0">
                <a:solidFill>
                  <a:schemeClr val="tx1"/>
                </a:solidFill>
                <a:latin typeface="+mj-lt"/>
              </a:rPr>
              <a:t> </a:t>
            </a:r>
            <a:r>
              <a:rPr lang="en-US" sz="2400" dirty="0" err="1">
                <a:solidFill>
                  <a:schemeClr val="tx1"/>
                </a:solidFill>
                <a:latin typeface="+mj-lt"/>
              </a:rPr>
              <a:t>datumā</a:t>
            </a:r>
            <a:r>
              <a:rPr lang="en-US" sz="2400" dirty="0">
                <a:solidFill>
                  <a:schemeClr val="tx1"/>
                </a:solidFill>
                <a:latin typeface="+mj-lt"/>
              </a:rPr>
              <a:t> </a:t>
            </a:r>
            <a:r>
              <a:rPr lang="en-US" sz="2400" dirty="0" err="1">
                <a:solidFill>
                  <a:schemeClr val="tx1"/>
                </a:solidFill>
                <a:latin typeface="+mj-lt"/>
              </a:rPr>
              <a:t>svin</a:t>
            </a:r>
            <a:r>
              <a:rPr lang="en-US" sz="2400" dirty="0">
                <a:solidFill>
                  <a:schemeClr val="tx1"/>
                </a:solidFill>
                <a:latin typeface="+mj-lt"/>
              </a:rPr>
              <a:t> π </a:t>
            </a:r>
            <a:r>
              <a:rPr lang="en-US" sz="2400" dirty="0" err="1">
                <a:solidFill>
                  <a:schemeClr val="tx1"/>
                </a:solidFill>
                <a:latin typeface="+mj-lt"/>
              </a:rPr>
              <a:t>dienu</a:t>
            </a:r>
            <a:r>
              <a:rPr lang="en-US" sz="2400" dirty="0">
                <a:solidFill>
                  <a:schemeClr val="tx1"/>
                </a:solidFill>
                <a:latin typeface="+mj-lt"/>
              </a:rPr>
              <a:t>? </a:t>
            </a:r>
            <a:endParaRPr lang="lv-LV" sz="2400" dirty="0" smtClean="0">
              <a:solidFill>
                <a:schemeClr val="tx1"/>
              </a:solidFill>
              <a:latin typeface="+mj-lt"/>
            </a:endParaRPr>
          </a:p>
          <a:p>
            <a:pPr marL="1828800" lvl="3" indent="-457200" algn="just">
              <a:buFont typeface="+mj-lt"/>
              <a:buAutoNum type="alphaLcParenR"/>
            </a:pPr>
            <a:r>
              <a:rPr lang="lv-LV" sz="2400" dirty="0" smtClean="0">
                <a:solidFill>
                  <a:schemeClr val="tx1"/>
                </a:solidFill>
                <a:latin typeface="+mj-lt"/>
              </a:rPr>
              <a:t>10.septembris</a:t>
            </a:r>
          </a:p>
          <a:p>
            <a:pPr marL="1828800" lvl="3" indent="-457200" algn="just">
              <a:buFont typeface="+mj-lt"/>
              <a:buAutoNum type="alphaLcParenR"/>
            </a:pPr>
            <a:r>
              <a:rPr lang="lv-LV" sz="2400" b="1" dirty="0" smtClean="0">
                <a:solidFill>
                  <a:schemeClr val="tx1"/>
                </a:solidFill>
                <a:latin typeface="+mj-lt"/>
              </a:rPr>
              <a:t>14.marts</a:t>
            </a:r>
          </a:p>
          <a:p>
            <a:pPr marL="1828800" lvl="3" indent="-457200" algn="just">
              <a:buFont typeface="+mj-lt"/>
              <a:buAutoNum type="alphaLcParenR"/>
            </a:pPr>
            <a:r>
              <a:rPr lang="lv-LV" sz="2400" dirty="0" smtClean="0">
                <a:solidFill>
                  <a:schemeClr val="tx1"/>
                </a:solidFill>
                <a:latin typeface="+mj-lt"/>
              </a:rPr>
              <a:t>21.jūlijs</a:t>
            </a:r>
          </a:p>
          <a:p>
            <a:pPr marL="1828800" lvl="3" indent="-457200" algn="just">
              <a:buFont typeface="+mj-lt"/>
              <a:buAutoNum type="alphaLcParenR"/>
            </a:pPr>
            <a:r>
              <a:rPr lang="lv-LV" sz="2400" dirty="0" smtClean="0">
                <a:solidFill>
                  <a:schemeClr val="tx1"/>
                </a:solidFill>
                <a:latin typeface="+mj-lt"/>
              </a:rPr>
              <a:t>17.septembris</a:t>
            </a:r>
            <a:endParaRPr lang="lv-LV" sz="2400" dirty="0">
              <a:solidFill>
                <a:schemeClr val="tx1"/>
              </a:solidFill>
              <a:latin typeface="+mj-lt"/>
            </a:endParaRPr>
          </a:p>
        </p:txBody>
      </p:sp>
      <p:sp>
        <p:nvSpPr>
          <p:cNvPr id="11" name="Darbības poga: sākumlapa 10">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300178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395536" y="233353"/>
            <a:ext cx="5184433" cy="1323439"/>
          </a:xfrm>
          <a:prstGeom prst="rect">
            <a:avLst/>
          </a:prstGeom>
          <a:noFill/>
        </p:spPr>
        <p:txBody>
          <a:bodyPr wrap="none" lIns="91440" tIns="45720" rIns="91440" bIns="45720">
            <a:spAutoFit/>
          </a:bodyPr>
          <a:lstStyle/>
          <a:p>
            <a:pPr algn="ctr"/>
            <a:r>
              <a:rPr lang="lv-LV" sz="8000" cap="none" spc="0" dirty="0" smtClean="0">
                <a:ln w="17780" cmpd="sng">
                  <a:solidFill>
                    <a:schemeClr val="tx1"/>
                  </a:solidFill>
                  <a:prstDash val="solid"/>
                  <a:miter lim="800000"/>
                </a:ln>
                <a:solidFill>
                  <a:srgbClr val="FFC000"/>
                </a:solidFill>
                <a:latin typeface="Impact" panose="020B0806030902050204" pitchFamily="34" charset="0"/>
              </a:rPr>
              <a:t>M</a:t>
            </a:r>
            <a:r>
              <a:rPr lang="lv-LV" sz="8000" dirty="0" smtClean="0">
                <a:ln w="17780" cmpd="sng">
                  <a:solidFill>
                    <a:schemeClr val="tx1"/>
                  </a:solidFill>
                  <a:prstDash val="solid"/>
                  <a:miter lim="800000"/>
                </a:ln>
                <a:solidFill>
                  <a:srgbClr val="FFC000"/>
                </a:solidFill>
                <a:latin typeface="Impact" panose="020B0806030902050204" pitchFamily="34" charset="0"/>
              </a:rPr>
              <a:t>atemātika</a:t>
            </a:r>
            <a:endParaRPr lang="lv-LV" sz="8000" cap="none" spc="0" dirty="0">
              <a:ln w="17780" cmpd="sng">
                <a:solidFill>
                  <a:schemeClr val="tx1"/>
                </a:solidFill>
                <a:prstDash val="solid"/>
                <a:miter lim="800000"/>
              </a:ln>
              <a:solidFill>
                <a:srgbClr val="FFC000"/>
              </a:solidFill>
              <a:latin typeface="Impact" panose="020B0806030902050204" pitchFamily="34" charset="0"/>
            </a:endParaRPr>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5</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8" name="Taisnstūris ar noapaļotiem stūriem 7"/>
          <p:cNvSpPr/>
          <p:nvPr/>
        </p:nvSpPr>
        <p:spPr>
          <a:xfrm>
            <a:off x="251520" y="1772816"/>
            <a:ext cx="8625502" cy="4824536"/>
          </a:xfrm>
          <a:prstGeom prst="roundRect">
            <a:avLst/>
          </a:prstGeom>
          <a:solidFill>
            <a:schemeClr val="accent5">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4000" dirty="0" smtClean="0">
                <a:solidFill>
                  <a:schemeClr val="tx1"/>
                </a:solidFill>
                <a:latin typeface="+mj-lt"/>
              </a:rPr>
              <a:t>Kādam ciparam </a:t>
            </a:r>
          </a:p>
          <a:p>
            <a:r>
              <a:rPr lang="lv-LV" sz="4000" dirty="0" smtClean="0">
                <a:solidFill>
                  <a:schemeClr val="tx1"/>
                </a:solidFill>
                <a:latin typeface="+mj-lt"/>
              </a:rPr>
              <a:t>jāatrodas «?» vietā?</a:t>
            </a:r>
          </a:p>
          <a:p>
            <a:endParaRPr lang="lv-LV" sz="900" dirty="0">
              <a:solidFill>
                <a:schemeClr val="tx1"/>
              </a:solidFill>
              <a:latin typeface="+mj-lt"/>
            </a:endParaRPr>
          </a:p>
          <a:p>
            <a:pPr marL="712788" lvl="1" indent="-449263">
              <a:buFont typeface="+mj-lt"/>
              <a:buAutoNum type="alphaLcParenR"/>
            </a:pPr>
            <a:r>
              <a:rPr lang="lv-LV" sz="4000" dirty="0">
                <a:solidFill>
                  <a:schemeClr val="tx1"/>
                </a:solidFill>
                <a:latin typeface="+mj-lt"/>
              </a:rPr>
              <a:t>6</a:t>
            </a:r>
            <a:endParaRPr lang="lv-LV" sz="4000" dirty="0" smtClean="0">
              <a:solidFill>
                <a:schemeClr val="tx1"/>
              </a:solidFill>
              <a:latin typeface="+mj-lt"/>
            </a:endParaRPr>
          </a:p>
          <a:p>
            <a:pPr marL="712788" lvl="1" indent="-449263">
              <a:buFont typeface="+mj-lt"/>
              <a:buAutoNum type="alphaLcParenR"/>
            </a:pPr>
            <a:r>
              <a:rPr lang="lv-LV" sz="4000" dirty="0">
                <a:solidFill>
                  <a:schemeClr val="tx1"/>
                </a:solidFill>
                <a:latin typeface="+mj-lt"/>
              </a:rPr>
              <a:t>8</a:t>
            </a:r>
            <a:endParaRPr lang="lv-LV" sz="4000" dirty="0" smtClean="0">
              <a:solidFill>
                <a:schemeClr val="tx1"/>
              </a:solidFill>
              <a:latin typeface="+mj-lt"/>
            </a:endParaRPr>
          </a:p>
          <a:p>
            <a:pPr marL="712788" lvl="1" indent="-449263">
              <a:buFont typeface="+mj-lt"/>
              <a:buAutoNum type="alphaLcParenR"/>
            </a:pPr>
            <a:r>
              <a:rPr lang="lv-LV" sz="4000" dirty="0">
                <a:solidFill>
                  <a:schemeClr val="tx1"/>
                </a:solidFill>
                <a:latin typeface="+mj-lt"/>
              </a:rPr>
              <a:t>1</a:t>
            </a:r>
            <a:endParaRPr lang="lv-LV" sz="4000" dirty="0" smtClean="0">
              <a:solidFill>
                <a:schemeClr val="tx1"/>
              </a:solidFill>
              <a:latin typeface="+mj-lt"/>
            </a:endParaRPr>
          </a:p>
          <a:p>
            <a:pPr marL="712788" lvl="1" indent="-449263">
              <a:buFont typeface="+mj-lt"/>
              <a:buAutoNum type="alphaLcParenR"/>
            </a:pPr>
            <a:r>
              <a:rPr lang="lv-LV" sz="4000" dirty="0">
                <a:solidFill>
                  <a:schemeClr val="tx1"/>
                </a:solidFill>
                <a:latin typeface="+mj-lt"/>
              </a:rPr>
              <a:t>5</a:t>
            </a:r>
            <a:endParaRPr lang="lv-LV" sz="4000" dirty="0" smtClean="0">
              <a:solidFill>
                <a:schemeClr val="tx1"/>
              </a:solidFill>
              <a:latin typeface="+mj-lt"/>
            </a:endParaRPr>
          </a:p>
          <a:p>
            <a:pPr marL="542925" indent="-542925">
              <a:buFont typeface="+mj-lt"/>
              <a:buAutoNum type="alphaLcParenR"/>
            </a:pPr>
            <a:endParaRPr lang="lv-LV" sz="4000" dirty="0">
              <a:solidFill>
                <a:schemeClr val="tx1"/>
              </a:solidFill>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153723"/>
            <a:ext cx="357187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370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395536" y="233353"/>
            <a:ext cx="5184433" cy="1323439"/>
          </a:xfrm>
          <a:prstGeom prst="rect">
            <a:avLst/>
          </a:prstGeom>
          <a:noFill/>
        </p:spPr>
        <p:txBody>
          <a:bodyPr wrap="none" lIns="91440" tIns="45720" rIns="91440" bIns="45720">
            <a:spAutoFit/>
          </a:bodyPr>
          <a:lstStyle/>
          <a:p>
            <a:pPr algn="ctr"/>
            <a:r>
              <a:rPr lang="lv-LV" sz="8000" cap="none" spc="0" dirty="0" smtClean="0">
                <a:ln w="17780" cmpd="sng">
                  <a:solidFill>
                    <a:schemeClr val="tx1"/>
                  </a:solidFill>
                  <a:prstDash val="solid"/>
                  <a:miter lim="800000"/>
                </a:ln>
                <a:solidFill>
                  <a:srgbClr val="FFC000"/>
                </a:solidFill>
                <a:latin typeface="Impact" panose="020B0806030902050204" pitchFamily="34" charset="0"/>
              </a:rPr>
              <a:t>M</a:t>
            </a:r>
            <a:r>
              <a:rPr lang="lv-LV" sz="8000" dirty="0" smtClean="0">
                <a:ln w="17780" cmpd="sng">
                  <a:solidFill>
                    <a:schemeClr val="tx1"/>
                  </a:solidFill>
                  <a:prstDash val="solid"/>
                  <a:miter lim="800000"/>
                </a:ln>
                <a:solidFill>
                  <a:srgbClr val="FFC000"/>
                </a:solidFill>
                <a:latin typeface="Impact" panose="020B0806030902050204" pitchFamily="34" charset="0"/>
              </a:rPr>
              <a:t>atemātika</a:t>
            </a:r>
            <a:endParaRPr lang="lv-LV" sz="8000" cap="none" spc="0" dirty="0">
              <a:ln w="17780" cmpd="sng">
                <a:solidFill>
                  <a:schemeClr val="tx1"/>
                </a:solidFill>
                <a:prstDash val="solid"/>
                <a:miter lim="800000"/>
              </a:ln>
              <a:solidFill>
                <a:srgbClr val="FFC000"/>
              </a:solidFill>
              <a:latin typeface="Impact" panose="020B0806030902050204" pitchFamily="34" charset="0"/>
            </a:endParaRPr>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5</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11" name="Darbības poga: sākumlapa 10">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aisnstūris ar noapaļotiem stūriem 9"/>
          <p:cNvSpPr/>
          <p:nvPr/>
        </p:nvSpPr>
        <p:spPr>
          <a:xfrm>
            <a:off x="251520" y="1772816"/>
            <a:ext cx="8625502" cy="4824536"/>
          </a:xfrm>
          <a:prstGeom prst="roundRect">
            <a:avLst/>
          </a:prstGeom>
          <a:solidFill>
            <a:schemeClr val="tx2">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4000" dirty="0" smtClean="0">
                <a:solidFill>
                  <a:schemeClr val="tx1"/>
                </a:solidFill>
                <a:latin typeface="+mj-lt"/>
              </a:rPr>
              <a:t>Kādam ciparam </a:t>
            </a:r>
          </a:p>
          <a:p>
            <a:r>
              <a:rPr lang="lv-LV" sz="4000" dirty="0" smtClean="0">
                <a:solidFill>
                  <a:schemeClr val="tx1"/>
                </a:solidFill>
                <a:latin typeface="+mj-lt"/>
              </a:rPr>
              <a:t>jāatrodas «?» vietā?</a:t>
            </a:r>
          </a:p>
          <a:p>
            <a:endParaRPr lang="lv-LV" sz="900" dirty="0">
              <a:solidFill>
                <a:schemeClr val="tx1"/>
              </a:solidFill>
              <a:latin typeface="+mj-lt"/>
            </a:endParaRPr>
          </a:p>
          <a:p>
            <a:pPr marL="712788" lvl="1" indent="-449263">
              <a:buFont typeface="+mj-lt"/>
              <a:buAutoNum type="alphaLcParenR"/>
            </a:pPr>
            <a:r>
              <a:rPr lang="lv-LV" sz="4000" dirty="0">
                <a:solidFill>
                  <a:schemeClr val="tx1"/>
                </a:solidFill>
                <a:latin typeface="+mj-lt"/>
              </a:rPr>
              <a:t>6</a:t>
            </a:r>
            <a:endParaRPr lang="lv-LV" sz="4000" dirty="0" smtClean="0">
              <a:solidFill>
                <a:schemeClr val="tx1"/>
              </a:solidFill>
              <a:latin typeface="+mj-lt"/>
            </a:endParaRPr>
          </a:p>
          <a:p>
            <a:pPr marL="712788" lvl="1" indent="-449263">
              <a:buFont typeface="+mj-lt"/>
              <a:buAutoNum type="alphaLcParenR"/>
            </a:pPr>
            <a:r>
              <a:rPr lang="lv-LV" sz="4000" dirty="0">
                <a:solidFill>
                  <a:schemeClr val="tx1"/>
                </a:solidFill>
                <a:latin typeface="+mj-lt"/>
              </a:rPr>
              <a:t>8</a:t>
            </a:r>
            <a:endParaRPr lang="lv-LV" sz="4000" dirty="0" smtClean="0">
              <a:solidFill>
                <a:schemeClr val="tx1"/>
              </a:solidFill>
              <a:latin typeface="+mj-lt"/>
            </a:endParaRPr>
          </a:p>
          <a:p>
            <a:pPr marL="712788" lvl="1" indent="-449263">
              <a:buFont typeface="+mj-lt"/>
              <a:buAutoNum type="alphaLcParenR"/>
            </a:pPr>
            <a:r>
              <a:rPr lang="lv-LV" sz="4000" dirty="0">
                <a:solidFill>
                  <a:schemeClr val="tx1"/>
                </a:solidFill>
                <a:latin typeface="+mj-lt"/>
              </a:rPr>
              <a:t>1</a:t>
            </a:r>
            <a:endParaRPr lang="lv-LV" sz="4000" dirty="0" smtClean="0">
              <a:solidFill>
                <a:schemeClr val="tx1"/>
              </a:solidFill>
              <a:latin typeface="+mj-lt"/>
            </a:endParaRPr>
          </a:p>
          <a:p>
            <a:pPr marL="712788" lvl="1" indent="-449263">
              <a:buFont typeface="+mj-lt"/>
              <a:buAutoNum type="alphaLcParenR"/>
            </a:pPr>
            <a:r>
              <a:rPr lang="lv-LV" sz="4000" b="1" dirty="0">
                <a:solidFill>
                  <a:schemeClr val="tx1"/>
                </a:solidFill>
                <a:latin typeface="+mj-lt"/>
              </a:rPr>
              <a:t>5</a:t>
            </a:r>
            <a:endParaRPr lang="lv-LV" sz="4000" b="1" dirty="0" smtClean="0">
              <a:solidFill>
                <a:schemeClr val="tx1"/>
              </a:solidFill>
              <a:latin typeface="+mj-lt"/>
            </a:endParaRPr>
          </a:p>
          <a:p>
            <a:pPr marL="542925" indent="-542925">
              <a:buFont typeface="+mj-lt"/>
              <a:buAutoNum type="alphaLcParenR"/>
            </a:pPr>
            <a:endParaRPr lang="lv-LV" sz="4000" dirty="0">
              <a:solidFill>
                <a:schemeClr val="tx1"/>
              </a:solidFill>
              <a:latin typeface="+mj-lt"/>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153723"/>
            <a:ext cx="357187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718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395536" y="233353"/>
            <a:ext cx="5184433" cy="1323439"/>
          </a:xfrm>
          <a:prstGeom prst="rect">
            <a:avLst/>
          </a:prstGeom>
          <a:noFill/>
        </p:spPr>
        <p:txBody>
          <a:bodyPr wrap="none" lIns="91440" tIns="45720" rIns="91440" bIns="45720">
            <a:spAutoFit/>
          </a:bodyPr>
          <a:lstStyle/>
          <a:p>
            <a:pPr algn="ctr"/>
            <a:r>
              <a:rPr lang="lv-LV" sz="8000" cap="none" spc="0" dirty="0" smtClean="0">
                <a:ln w="17780" cmpd="sng">
                  <a:solidFill>
                    <a:schemeClr val="tx1"/>
                  </a:solidFill>
                  <a:prstDash val="solid"/>
                  <a:miter lim="800000"/>
                </a:ln>
                <a:solidFill>
                  <a:srgbClr val="FFC000"/>
                </a:solidFill>
                <a:latin typeface="Impact" panose="020B0806030902050204" pitchFamily="34" charset="0"/>
              </a:rPr>
              <a:t>M</a:t>
            </a:r>
            <a:r>
              <a:rPr lang="lv-LV" sz="8000" dirty="0" smtClean="0">
                <a:ln w="17780" cmpd="sng">
                  <a:solidFill>
                    <a:schemeClr val="tx1"/>
                  </a:solidFill>
                  <a:prstDash val="solid"/>
                  <a:miter lim="800000"/>
                </a:ln>
                <a:solidFill>
                  <a:srgbClr val="FFC000"/>
                </a:solidFill>
                <a:latin typeface="Impact" panose="020B0806030902050204" pitchFamily="34" charset="0"/>
              </a:rPr>
              <a:t>atemātika</a:t>
            </a:r>
            <a:endParaRPr lang="lv-LV" sz="8000" cap="none" spc="0" dirty="0">
              <a:ln w="17780" cmpd="sng">
                <a:solidFill>
                  <a:schemeClr val="tx1"/>
                </a:solidFill>
                <a:prstDash val="solid"/>
                <a:miter lim="800000"/>
              </a:ln>
              <a:solidFill>
                <a:srgbClr val="FFC000"/>
              </a:solidFill>
              <a:latin typeface="Impact" panose="020B0806030902050204" pitchFamily="34" charset="0"/>
            </a:endParaRPr>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60 punkti</a:t>
            </a:r>
            <a:endParaRPr lang="lv-LV" sz="4400" dirty="0">
              <a:solidFill>
                <a:schemeClr val="tx1"/>
              </a:solidFill>
              <a:latin typeface="Impact" panose="020B0806030902050204" pitchFamily="34" charset="0"/>
            </a:endParaRPr>
          </a:p>
        </p:txBody>
      </p:sp>
      <p:sp>
        <p:nvSpPr>
          <p:cNvPr id="6" name="Taisnstūris ar noapaļotiem stūriem 5"/>
          <p:cNvSpPr/>
          <p:nvPr/>
        </p:nvSpPr>
        <p:spPr>
          <a:xfrm>
            <a:off x="251520" y="1772816"/>
            <a:ext cx="8625502" cy="4824536"/>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4400" dirty="0">
                <a:solidFill>
                  <a:schemeClr val="tx1"/>
                </a:solidFill>
                <a:latin typeface="+mj-lt"/>
              </a:rPr>
              <a:t>Nosaki iesvītrotās figūras laukumu</a:t>
            </a:r>
            <a:r>
              <a:rPr lang="lv-LV" sz="4400" dirty="0" smtClean="0">
                <a:solidFill>
                  <a:schemeClr val="tx1"/>
                </a:solidFill>
                <a:latin typeface="+mj-lt"/>
              </a:rPr>
              <a:t>!</a:t>
            </a:r>
          </a:p>
          <a:p>
            <a:endParaRPr lang="lv-LV" sz="1000" dirty="0">
              <a:solidFill>
                <a:schemeClr val="tx1"/>
              </a:solidFill>
              <a:latin typeface="+mj-lt"/>
            </a:endParaRPr>
          </a:p>
          <a:p>
            <a:pPr marL="712788" lvl="1" indent="-449263">
              <a:buFont typeface="+mj-lt"/>
              <a:buAutoNum type="alphaLcParenR"/>
            </a:pPr>
            <a:r>
              <a:rPr lang="lv-LV" sz="4400" dirty="0" smtClean="0">
                <a:solidFill>
                  <a:schemeClr val="tx1"/>
                </a:solidFill>
                <a:latin typeface="+mj-lt"/>
              </a:rPr>
              <a:t>16</a:t>
            </a:r>
          </a:p>
          <a:p>
            <a:pPr marL="712788" lvl="1" indent="-449263">
              <a:buFont typeface="+mj-lt"/>
              <a:buAutoNum type="alphaLcParenR"/>
            </a:pPr>
            <a:r>
              <a:rPr lang="lv-LV" sz="4400" dirty="0" smtClean="0">
                <a:solidFill>
                  <a:schemeClr val="tx1"/>
                </a:solidFill>
                <a:latin typeface="+mj-lt"/>
              </a:rPr>
              <a:t>25</a:t>
            </a:r>
          </a:p>
          <a:p>
            <a:pPr marL="712788" lvl="1" indent="-449263">
              <a:buFont typeface="+mj-lt"/>
              <a:buAutoNum type="alphaLcParenR"/>
            </a:pPr>
            <a:r>
              <a:rPr lang="lv-LV" sz="4400" dirty="0" smtClean="0">
                <a:solidFill>
                  <a:schemeClr val="tx1"/>
                </a:solidFill>
                <a:latin typeface="+mj-lt"/>
              </a:rPr>
              <a:t>36</a:t>
            </a:r>
          </a:p>
          <a:p>
            <a:pPr marL="712788" lvl="1" indent="-449263">
              <a:buFont typeface="+mj-lt"/>
              <a:buAutoNum type="alphaLcParenR"/>
            </a:pPr>
            <a:r>
              <a:rPr lang="lv-LV" sz="4400" dirty="0" smtClean="0">
                <a:solidFill>
                  <a:schemeClr val="tx1"/>
                </a:solidFill>
                <a:latin typeface="+mj-lt"/>
              </a:rPr>
              <a:t>48</a:t>
            </a:r>
          </a:p>
          <a:p>
            <a:pPr marL="542925" indent="-542925">
              <a:buFont typeface="+mj-lt"/>
              <a:buAutoNum type="alphaLcParenR"/>
            </a:pPr>
            <a:endParaRPr lang="lv-LV" sz="4400" dirty="0">
              <a:solidFill>
                <a:schemeClr val="tx1"/>
              </a:solidFill>
              <a:latin typeface="+mj-lt"/>
            </a:endParaRPr>
          </a:p>
        </p:txBody>
      </p:sp>
      <p:pic>
        <p:nvPicPr>
          <p:cNvPr id="7" name="Attēls 6"/>
          <p:cNvPicPr/>
          <p:nvPr/>
        </p:nvPicPr>
        <p:blipFill>
          <a:blip r:embed="rId2"/>
          <a:stretch>
            <a:fillRect/>
          </a:stretch>
        </p:blipFill>
        <p:spPr>
          <a:xfrm>
            <a:off x="2517946" y="2780928"/>
            <a:ext cx="5901892" cy="3600400"/>
          </a:xfrm>
          <a:prstGeom prst="rect">
            <a:avLst/>
          </a:prstGeom>
        </p:spPr>
      </p:pic>
    </p:spTree>
    <p:extLst>
      <p:ext uri="{BB962C8B-B14F-4D97-AF65-F5344CB8AC3E}">
        <p14:creationId xmlns:p14="http://schemas.microsoft.com/office/powerpoint/2010/main" val="2775046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395536" y="233353"/>
            <a:ext cx="5184433" cy="1323439"/>
          </a:xfrm>
          <a:prstGeom prst="rect">
            <a:avLst/>
          </a:prstGeom>
          <a:noFill/>
        </p:spPr>
        <p:txBody>
          <a:bodyPr wrap="none" lIns="91440" tIns="45720" rIns="91440" bIns="45720">
            <a:spAutoFit/>
          </a:bodyPr>
          <a:lstStyle/>
          <a:p>
            <a:pPr algn="ctr"/>
            <a:r>
              <a:rPr lang="lv-LV" sz="8000" cap="none" spc="0" dirty="0" smtClean="0">
                <a:ln w="17780" cmpd="sng">
                  <a:solidFill>
                    <a:schemeClr val="tx1"/>
                  </a:solidFill>
                  <a:prstDash val="solid"/>
                  <a:miter lim="800000"/>
                </a:ln>
                <a:solidFill>
                  <a:srgbClr val="FFC000"/>
                </a:solidFill>
                <a:latin typeface="Impact" panose="020B0806030902050204" pitchFamily="34" charset="0"/>
              </a:rPr>
              <a:t>M</a:t>
            </a:r>
            <a:r>
              <a:rPr lang="lv-LV" sz="8000" dirty="0" smtClean="0">
                <a:ln w="17780" cmpd="sng">
                  <a:solidFill>
                    <a:schemeClr val="tx1"/>
                  </a:solidFill>
                  <a:prstDash val="solid"/>
                  <a:miter lim="800000"/>
                </a:ln>
                <a:solidFill>
                  <a:srgbClr val="FFC000"/>
                </a:solidFill>
                <a:latin typeface="Impact" panose="020B0806030902050204" pitchFamily="34" charset="0"/>
              </a:rPr>
              <a:t>atemātika</a:t>
            </a:r>
            <a:endParaRPr lang="lv-LV" sz="8000" cap="none" spc="0" dirty="0">
              <a:ln w="17780" cmpd="sng">
                <a:solidFill>
                  <a:schemeClr val="tx1"/>
                </a:solidFill>
                <a:prstDash val="solid"/>
                <a:miter lim="800000"/>
              </a:ln>
              <a:solidFill>
                <a:srgbClr val="FFC000"/>
              </a:solidFill>
              <a:latin typeface="Impact" panose="020B0806030902050204" pitchFamily="34" charset="0"/>
            </a:endParaRPr>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60 punkti</a:t>
            </a:r>
            <a:endParaRPr lang="lv-LV" sz="4400" dirty="0">
              <a:solidFill>
                <a:schemeClr val="tx1"/>
              </a:solidFill>
              <a:latin typeface="Impact" panose="020B0806030902050204" pitchFamily="34" charset="0"/>
            </a:endParaRPr>
          </a:p>
        </p:txBody>
      </p:sp>
      <p:sp>
        <p:nvSpPr>
          <p:cNvPr id="20" name="Darbības poga: sākumlapa 19">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aisnstūris ar noapaļotiem stūriem 6"/>
          <p:cNvSpPr/>
          <p:nvPr/>
        </p:nvSpPr>
        <p:spPr>
          <a:xfrm>
            <a:off x="251520" y="1772816"/>
            <a:ext cx="8625502" cy="4824536"/>
          </a:xfrm>
          <a:prstGeom prst="roundRect">
            <a:avLst/>
          </a:prstGeom>
          <a:solidFill>
            <a:schemeClr val="accent5">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4400" dirty="0">
                <a:solidFill>
                  <a:schemeClr val="tx1"/>
                </a:solidFill>
                <a:latin typeface="+mj-lt"/>
              </a:rPr>
              <a:t>Nosaki iesvītrotās figūras laukumu</a:t>
            </a:r>
            <a:r>
              <a:rPr lang="lv-LV" sz="4400" dirty="0" smtClean="0">
                <a:solidFill>
                  <a:schemeClr val="tx1"/>
                </a:solidFill>
                <a:latin typeface="+mj-lt"/>
              </a:rPr>
              <a:t>!</a:t>
            </a:r>
          </a:p>
          <a:p>
            <a:endParaRPr lang="lv-LV" sz="1000" dirty="0">
              <a:solidFill>
                <a:schemeClr val="tx1"/>
              </a:solidFill>
              <a:latin typeface="+mj-lt"/>
            </a:endParaRPr>
          </a:p>
          <a:p>
            <a:pPr marL="712788" lvl="1" indent="-449263">
              <a:buFont typeface="+mj-lt"/>
              <a:buAutoNum type="alphaLcParenR"/>
            </a:pPr>
            <a:r>
              <a:rPr lang="lv-LV" sz="4400" dirty="0" smtClean="0">
                <a:solidFill>
                  <a:schemeClr val="tx1"/>
                </a:solidFill>
                <a:latin typeface="+mj-lt"/>
              </a:rPr>
              <a:t>16</a:t>
            </a:r>
          </a:p>
          <a:p>
            <a:pPr marL="712788" lvl="1" indent="-449263">
              <a:buFont typeface="+mj-lt"/>
              <a:buAutoNum type="alphaLcParenR"/>
            </a:pPr>
            <a:r>
              <a:rPr lang="lv-LV" sz="4400" dirty="0" smtClean="0">
                <a:solidFill>
                  <a:schemeClr val="tx1"/>
                </a:solidFill>
                <a:latin typeface="+mj-lt"/>
              </a:rPr>
              <a:t>25</a:t>
            </a:r>
          </a:p>
          <a:p>
            <a:pPr marL="712788" lvl="1" indent="-449263">
              <a:buFont typeface="+mj-lt"/>
              <a:buAutoNum type="alphaLcParenR"/>
            </a:pPr>
            <a:r>
              <a:rPr lang="lv-LV" sz="4400" dirty="0" smtClean="0">
                <a:solidFill>
                  <a:schemeClr val="tx1"/>
                </a:solidFill>
                <a:latin typeface="+mj-lt"/>
              </a:rPr>
              <a:t>36</a:t>
            </a:r>
          </a:p>
          <a:p>
            <a:pPr marL="712788" lvl="1" indent="-449263">
              <a:buFont typeface="+mj-lt"/>
              <a:buAutoNum type="alphaLcParenR"/>
            </a:pPr>
            <a:r>
              <a:rPr lang="lv-LV" sz="4400" b="1" dirty="0" smtClean="0">
                <a:solidFill>
                  <a:schemeClr val="tx1"/>
                </a:solidFill>
                <a:latin typeface="+mj-lt"/>
              </a:rPr>
              <a:t>48</a:t>
            </a:r>
          </a:p>
          <a:p>
            <a:pPr marL="542925" indent="-542925">
              <a:buFont typeface="+mj-lt"/>
              <a:buAutoNum type="alphaLcParenR"/>
            </a:pPr>
            <a:endParaRPr lang="lv-LV" sz="4400" dirty="0">
              <a:solidFill>
                <a:schemeClr val="tx1"/>
              </a:solidFill>
              <a:latin typeface="+mj-lt"/>
            </a:endParaRPr>
          </a:p>
        </p:txBody>
      </p:sp>
      <p:pic>
        <p:nvPicPr>
          <p:cNvPr id="8" name="Attēls 7"/>
          <p:cNvPicPr/>
          <p:nvPr/>
        </p:nvPicPr>
        <p:blipFill>
          <a:blip r:embed="rId3"/>
          <a:stretch>
            <a:fillRect/>
          </a:stretch>
        </p:blipFill>
        <p:spPr>
          <a:xfrm>
            <a:off x="2517946" y="2780928"/>
            <a:ext cx="5901892" cy="3600400"/>
          </a:xfrm>
          <a:prstGeom prst="rect">
            <a:avLst/>
          </a:prstGeom>
        </p:spPr>
      </p:pic>
    </p:spTree>
    <p:extLst>
      <p:ext uri="{BB962C8B-B14F-4D97-AF65-F5344CB8AC3E}">
        <p14:creationId xmlns:p14="http://schemas.microsoft.com/office/powerpoint/2010/main" val="2722329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218519" y="44624"/>
            <a:ext cx="8640959" cy="1862048"/>
          </a:xfrm>
          <a:prstGeom prst="rect">
            <a:avLst/>
          </a:prstGeom>
          <a:noFill/>
        </p:spPr>
        <p:txBody>
          <a:bodyPr wrap="square" lIns="91440" tIns="45720" rIns="91440" bIns="45720">
            <a:spAutoFit/>
          </a:bodyPr>
          <a:lstStyle/>
          <a:p>
            <a:pPr algn="ctr"/>
            <a:r>
              <a:rPr lang="lv-LV" sz="11500" dirty="0" smtClean="0">
                <a:ln w="17780" cmpd="sng">
                  <a:solidFill>
                    <a:schemeClr val="tx1"/>
                  </a:solidFill>
                  <a:prstDash val="solid"/>
                  <a:miter lim="800000"/>
                </a:ln>
                <a:solidFill>
                  <a:schemeClr val="accent5">
                    <a:lumMod val="75000"/>
                  </a:schemeClr>
                </a:solidFill>
                <a:latin typeface="Impact" panose="020B0806030902050204" pitchFamily="34" charset="0"/>
              </a:rPr>
              <a:t>Zinātnieki</a:t>
            </a:r>
            <a:endParaRPr lang="lv-LV" sz="5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2" name="Taisnstūris ar noapaļotiem stūriem 1"/>
          <p:cNvSpPr/>
          <p:nvPr/>
        </p:nvSpPr>
        <p:spPr>
          <a:xfrm>
            <a:off x="251520" y="1916832"/>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hlinkClick r:id="rId2" action="ppaction://hlinksldjump"/>
              </a:rPr>
              <a:t>10 punkti</a:t>
            </a:r>
            <a:endParaRPr lang="lv-LV" sz="4400" dirty="0">
              <a:solidFill>
                <a:schemeClr val="tx1"/>
              </a:solidFill>
              <a:latin typeface="Impact" panose="020B0806030902050204" pitchFamily="34" charset="0"/>
            </a:endParaRPr>
          </a:p>
        </p:txBody>
      </p:sp>
      <p:sp>
        <p:nvSpPr>
          <p:cNvPr id="12" name="Taisnstūris ar noapaļotiem stūriem 11"/>
          <p:cNvSpPr/>
          <p:nvPr/>
        </p:nvSpPr>
        <p:spPr>
          <a:xfrm>
            <a:off x="4860032" y="1916832"/>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3" action="ppaction://hlinksldjump"/>
              </a:rPr>
              <a:t>2</a:t>
            </a:r>
            <a:r>
              <a:rPr lang="lv-LV" sz="4400" dirty="0" smtClean="0">
                <a:solidFill>
                  <a:schemeClr val="tx1"/>
                </a:solidFill>
                <a:latin typeface="Impact" panose="020B0806030902050204" pitchFamily="34" charset="0"/>
                <a:hlinkClick r:id="rId3" action="ppaction://hlinksldjump"/>
              </a:rPr>
              <a:t>0 punkti</a:t>
            </a:r>
            <a:endParaRPr lang="lv-LV" sz="4400" dirty="0">
              <a:solidFill>
                <a:schemeClr val="tx1"/>
              </a:solidFill>
              <a:latin typeface="Impact" panose="020B0806030902050204" pitchFamily="34" charset="0"/>
            </a:endParaRPr>
          </a:p>
        </p:txBody>
      </p:sp>
      <p:sp>
        <p:nvSpPr>
          <p:cNvPr id="13" name="Taisnstūris ar noapaļotiem stūriem 12"/>
          <p:cNvSpPr/>
          <p:nvPr/>
        </p:nvSpPr>
        <p:spPr>
          <a:xfrm>
            <a:off x="218519" y="3429000"/>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4" action="ppaction://hlinksldjump"/>
              </a:rPr>
              <a:t>3</a:t>
            </a:r>
            <a:r>
              <a:rPr lang="lv-LV" sz="4400" dirty="0" smtClean="0">
                <a:solidFill>
                  <a:schemeClr val="tx1"/>
                </a:solidFill>
                <a:latin typeface="Impact" panose="020B0806030902050204" pitchFamily="34" charset="0"/>
                <a:hlinkClick r:id="rId4" action="ppaction://hlinksldjump"/>
              </a:rPr>
              <a:t>0 punkti</a:t>
            </a:r>
            <a:endParaRPr lang="lv-LV" sz="4400" dirty="0">
              <a:solidFill>
                <a:schemeClr val="tx1"/>
              </a:solidFill>
              <a:latin typeface="Impact" panose="020B0806030902050204" pitchFamily="34" charset="0"/>
            </a:endParaRPr>
          </a:p>
        </p:txBody>
      </p:sp>
      <p:sp>
        <p:nvSpPr>
          <p:cNvPr id="14" name="Taisnstūris ar noapaļotiem stūriem 13"/>
          <p:cNvSpPr/>
          <p:nvPr/>
        </p:nvSpPr>
        <p:spPr>
          <a:xfrm>
            <a:off x="4827031" y="3429000"/>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5" action="ppaction://hlinksldjump"/>
              </a:rPr>
              <a:t>4</a:t>
            </a:r>
            <a:r>
              <a:rPr lang="lv-LV" sz="4400" dirty="0" smtClean="0">
                <a:solidFill>
                  <a:schemeClr val="tx1"/>
                </a:solidFill>
                <a:latin typeface="Impact" panose="020B0806030902050204" pitchFamily="34" charset="0"/>
                <a:hlinkClick r:id="rId5" action="ppaction://hlinksldjump"/>
              </a:rPr>
              <a:t>0 punkti</a:t>
            </a:r>
            <a:endParaRPr lang="lv-LV" sz="4400" dirty="0" smtClean="0">
              <a:solidFill>
                <a:schemeClr val="tx1"/>
              </a:solidFill>
              <a:latin typeface="Impact" panose="020B0806030902050204" pitchFamily="34" charset="0"/>
            </a:endParaRPr>
          </a:p>
        </p:txBody>
      </p:sp>
      <p:sp>
        <p:nvSpPr>
          <p:cNvPr id="15" name="Taisnstūris ar noapaļotiem stūriem 14"/>
          <p:cNvSpPr/>
          <p:nvPr/>
        </p:nvSpPr>
        <p:spPr>
          <a:xfrm>
            <a:off x="251520" y="4944113"/>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6" action="ppaction://hlinksldjump"/>
              </a:rPr>
              <a:t>5</a:t>
            </a:r>
            <a:r>
              <a:rPr lang="lv-LV" sz="4400" dirty="0" smtClean="0">
                <a:solidFill>
                  <a:schemeClr val="tx1"/>
                </a:solidFill>
                <a:latin typeface="Impact" panose="020B0806030902050204" pitchFamily="34" charset="0"/>
                <a:hlinkClick r:id="rId6" action="ppaction://hlinksldjump"/>
              </a:rPr>
              <a:t>0 punkti</a:t>
            </a:r>
            <a:endParaRPr lang="lv-LV" sz="4400" dirty="0">
              <a:solidFill>
                <a:schemeClr val="tx1"/>
              </a:solidFill>
              <a:latin typeface="Impact" panose="020B0806030902050204" pitchFamily="34" charset="0"/>
            </a:endParaRPr>
          </a:p>
        </p:txBody>
      </p:sp>
      <p:sp>
        <p:nvSpPr>
          <p:cNvPr id="16" name="Taisnstūris ar noapaļotiem stūriem 15"/>
          <p:cNvSpPr/>
          <p:nvPr/>
        </p:nvSpPr>
        <p:spPr>
          <a:xfrm>
            <a:off x="4860032" y="4944113"/>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7" action="ppaction://hlinksldjump"/>
              </a:rPr>
              <a:t>6</a:t>
            </a:r>
            <a:r>
              <a:rPr lang="lv-LV" sz="4400" dirty="0" smtClean="0">
                <a:solidFill>
                  <a:schemeClr val="tx1"/>
                </a:solidFill>
                <a:latin typeface="Impact" panose="020B0806030902050204" pitchFamily="34" charset="0"/>
                <a:hlinkClick r:id="rId7" action="ppaction://hlinksldjump"/>
              </a:rPr>
              <a:t>0 punkti</a:t>
            </a:r>
            <a:endParaRPr lang="lv-LV" sz="4400" dirty="0">
              <a:solidFill>
                <a:schemeClr val="tx1"/>
              </a:solidFill>
              <a:latin typeface="Impact" panose="020B0806030902050204" pitchFamily="34" charset="0"/>
            </a:endParaRPr>
          </a:p>
        </p:txBody>
      </p:sp>
    </p:spTree>
    <p:extLst>
      <p:ext uri="{BB962C8B-B14F-4D97-AF65-F5344CB8AC3E}">
        <p14:creationId xmlns:p14="http://schemas.microsoft.com/office/powerpoint/2010/main" val="3103718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10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467544" y="1988840"/>
            <a:ext cx="8136904" cy="460851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lv-LV" sz="6000" dirty="0" smtClean="0">
                <a:solidFill>
                  <a:schemeClr val="accent5">
                    <a:lumMod val="20000"/>
                    <a:lumOff val="80000"/>
                  </a:schemeClr>
                </a:solidFill>
                <a:latin typeface="Impact" panose="020B0806030902050204" pitchFamily="34" charset="0"/>
              </a:rPr>
              <a:t>Kurš ir formulas </a:t>
            </a:r>
            <a:r>
              <a:rPr lang="lv-LV" sz="6000" dirty="0" smtClean="0">
                <a:solidFill>
                  <a:schemeClr val="tx1"/>
                </a:solidFill>
                <a:latin typeface="Impact" panose="020B0806030902050204" pitchFamily="34" charset="0"/>
              </a:rPr>
              <a:t>«E=mc</a:t>
            </a:r>
            <a:r>
              <a:rPr lang="lv-LV" sz="6000" baseline="30000" dirty="0" smtClean="0">
                <a:solidFill>
                  <a:schemeClr val="tx1"/>
                </a:solidFill>
                <a:latin typeface="Impact" panose="020B0806030902050204" pitchFamily="34" charset="0"/>
              </a:rPr>
              <a:t>2</a:t>
            </a:r>
            <a:r>
              <a:rPr lang="lv-LV" sz="6000" dirty="0" smtClean="0">
                <a:solidFill>
                  <a:schemeClr val="tx1"/>
                </a:solidFill>
                <a:latin typeface="Impact" panose="020B0806030902050204" pitchFamily="34" charset="0"/>
              </a:rPr>
              <a:t>» </a:t>
            </a:r>
            <a:r>
              <a:rPr lang="lv-LV" sz="6000" dirty="0" smtClean="0">
                <a:solidFill>
                  <a:schemeClr val="accent5">
                    <a:lumMod val="20000"/>
                    <a:lumOff val="80000"/>
                  </a:schemeClr>
                </a:solidFill>
                <a:latin typeface="Impact" panose="020B0806030902050204" pitchFamily="34" charset="0"/>
              </a:rPr>
              <a:t>autors?</a:t>
            </a:r>
          </a:p>
          <a:p>
            <a:pPr marL="898525" lvl="0" indent="-355600">
              <a:buFont typeface="+mj-lt"/>
              <a:buAutoNum type="arabicPeriod"/>
            </a:pPr>
            <a:endParaRPr lang="lv-LV" sz="100" dirty="0" smtClean="0">
              <a:solidFill>
                <a:schemeClr val="accent5">
                  <a:lumMod val="20000"/>
                  <a:lumOff val="80000"/>
                </a:schemeClr>
              </a:solidFill>
              <a:latin typeface="Impact" panose="020B0806030902050204" pitchFamily="34" charset="0"/>
            </a:endParaRPr>
          </a:p>
          <a:p>
            <a:pPr marL="3114675" lvl="4" indent="-742950">
              <a:buFont typeface="+mj-lt"/>
              <a:buAutoNum type="alphaLcParenR"/>
            </a:pPr>
            <a:r>
              <a:rPr lang="lv-LV" sz="4000" dirty="0" smtClean="0">
                <a:solidFill>
                  <a:schemeClr val="accent5">
                    <a:lumMod val="20000"/>
                    <a:lumOff val="80000"/>
                  </a:schemeClr>
                </a:solidFill>
                <a:latin typeface="Impact" panose="020B0806030902050204" pitchFamily="34" charset="0"/>
              </a:rPr>
              <a:t> </a:t>
            </a:r>
            <a:r>
              <a:rPr lang="lv-LV" sz="4000" dirty="0" err="1" smtClean="0">
                <a:solidFill>
                  <a:schemeClr val="accent5">
                    <a:lumMod val="20000"/>
                    <a:lumOff val="80000"/>
                  </a:schemeClr>
                </a:solidFill>
                <a:latin typeface="Impact" panose="020B0806030902050204" pitchFamily="34" charset="0"/>
              </a:rPr>
              <a:t>Ēzenšteins</a:t>
            </a:r>
            <a:endParaRPr lang="lv-LV" sz="4000" dirty="0" smtClean="0">
              <a:solidFill>
                <a:schemeClr val="accent5">
                  <a:lumMod val="20000"/>
                  <a:lumOff val="80000"/>
                </a:schemeClr>
              </a:solidFill>
              <a:latin typeface="Impact" panose="020B0806030902050204" pitchFamily="34" charset="0"/>
            </a:endParaRPr>
          </a:p>
          <a:p>
            <a:pPr marL="3114675" lvl="4" indent="-742950">
              <a:buFont typeface="+mj-lt"/>
              <a:buAutoNum type="alphaLcParenR"/>
            </a:pPr>
            <a:r>
              <a:rPr lang="lv-LV" sz="4000" dirty="0" smtClean="0">
                <a:solidFill>
                  <a:schemeClr val="accent5">
                    <a:lumMod val="20000"/>
                    <a:lumOff val="80000"/>
                  </a:schemeClr>
                </a:solidFill>
                <a:latin typeface="Impact" panose="020B0806030902050204" pitchFamily="34" charset="0"/>
              </a:rPr>
              <a:t> </a:t>
            </a:r>
            <a:r>
              <a:rPr lang="lv-LV" sz="4000" dirty="0" err="1" smtClean="0">
                <a:solidFill>
                  <a:schemeClr val="accent5">
                    <a:lumMod val="20000"/>
                    <a:lumOff val="80000"/>
                  </a:schemeClr>
                </a:solidFill>
                <a:latin typeface="Impact" panose="020B0806030902050204" pitchFamily="34" charset="0"/>
              </a:rPr>
              <a:t>Einšteins</a:t>
            </a:r>
            <a:endParaRPr lang="lv-LV" sz="4000" dirty="0" smtClean="0">
              <a:solidFill>
                <a:schemeClr val="accent5">
                  <a:lumMod val="20000"/>
                  <a:lumOff val="80000"/>
                </a:schemeClr>
              </a:solidFill>
              <a:latin typeface="Impact" panose="020B0806030902050204" pitchFamily="34" charset="0"/>
            </a:endParaRPr>
          </a:p>
          <a:p>
            <a:pPr marL="3114675" lvl="4" indent="-742950">
              <a:buFont typeface="+mj-lt"/>
              <a:buAutoNum type="alphaLcParenR"/>
            </a:pPr>
            <a:r>
              <a:rPr lang="lv-LV" sz="4000" dirty="0" smtClean="0">
                <a:solidFill>
                  <a:schemeClr val="accent5">
                    <a:lumMod val="20000"/>
                    <a:lumOff val="80000"/>
                  </a:schemeClr>
                </a:solidFill>
                <a:latin typeface="Impact" panose="020B0806030902050204" pitchFamily="34" charset="0"/>
              </a:rPr>
              <a:t> </a:t>
            </a:r>
            <a:r>
              <a:rPr lang="lv-LV" sz="4000" dirty="0" err="1" smtClean="0">
                <a:solidFill>
                  <a:schemeClr val="accent5">
                    <a:lumMod val="20000"/>
                    <a:lumOff val="80000"/>
                  </a:schemeClr>
                </a:solidFill>
                <a:latin typeface="Impact" panose="020B0806030902050204" pitchFamily="34" charset="0"/>
              </a:rPr>
              <a:t>Eiklīds</a:t>
            </a:r>
            <a:endParaRPr lang="lv-LV" sz="4000" dirty="0" smtClean="0">
              <a:solidFill>
                <a:schemeClr val="accent5">
                  <a:lumMod val="20000"/>
                  <a:lumOff val="80000"/>
                </a:schemeClr>
              </a:solidFill>
              <a:latin typeface="Impact" panose="020B0806030902050204" pitchFamily="34" charset="0"/>
            </a:endParaRPr>
          </a:p>
          <a:p>
            <a:pPr marL="3114675" lvl="4" indent="-742950">
              <a:buFont typeface="+mj-lt"/>
              <a:buAutoNum type="alphaLcParenR"/>
            </a:pPr>
            <a:r>
              <a:rPr lang="lv-LV" sz="4000" dirty="0" smtClean="0">
                <a:solidFill>
                  <a:schemeClr val="accent5">
                    <a:lumMod val="20000"/>
                    <a:lumOff val="80000"/>
                  </a:schemeClr>
                </a:solidFill>
                <a:latin typeface="Impact" panose="020B0806030902050204" pitchFamily="34" charset="0"/>
              </a:rPr>
              <a:t> Pitagors</a:t>
            </a:r>
            <a:endParaRPr lang="lv-LV" sz="4000" dirty="0">
              <a:solidFill>
                <a:schemeClr val="accent5">
                  <a:lumMod val="20000"/>
                  <a:lumOff val="80000"/>
                </a:schemeClr>
              </a:solidFill>
              <a:latin typeface="Impact" panose="020B0806030902050204" pitchFamily="34" charset="0"/>
            </a:endParaRPr>
          </a:p>
        </p:txBody>
      </p:sp>
      <p:sp>
        <p:nvSpPr>
          <p:cNvPr id="6" name="Taisnstūris 5"/>
          <p:cNvSpPr/>
          <p:nvPr/>
        </p:nvSpPr>
        <p:spPr>
          <a:xfrm>
            <a:off x="179512" y="168200"/>
            <a:ext cx="5040560"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5">
                    <a:lumMod val="75000"/>
                  </a:schemeClr>
                </a:solidFill>
                <a:latin typeface="Impact" panose="020B0806030902050204" pitchFamily="34" charset="0"/>
              </a:rPr>
              <a:t>Zinātnieki</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Tree>
    <p:extLst>
      <p:ext uri="{BB962C8B-B14F-4D97-AF65-F5344CB8AC3E}">
        <p14:creationId xmlns:p14="http://schemas.microsoft.com/office/powerpoint/2010/main" val="43913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10 punkti</a:t>
            </a:r>
            <a:endParaRPr lang="lv-LV" sz="4400" dirty="0">
              <a:solidFill>
                <a:schemeClr val="tx1"/>
              </a:solidFill>
              <a:latin typeface="Impact" panose="020B0806030902050204" pitchFamily="34" charset="0"/>
            </a:endParaRPr>
          </a:p>
        </p:txBody>
      </p:sp>
      <p:sp>
        <p:nvSpPr>
          <p:cNvPr id="7" name="Taisnstūris 6"/>
          <p:cNvSpPr/>
          <p:nvPr/>
        </p:nvSpPr>
        <p:spPr>
          <a:xfrm>
            <a:off x="467544" y="182250"/>
            <a:ext cx="4968553"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5">
                    <a:lumMod val="75000"/>
                  </a:schemeClr>
                </a:solidFill>
                <a:latin typeface="Impact" panose="020B0806030902050204" pitchFamily="34" charset="0"/>
              </a:rPr>
              <a:t>Zinātnieki</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6" name="Darbības poga: sākumlapa 5">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aisnstūris ar noapaļotiem stūriem 8"/>
          <p:cNvSpPr/>
          <p:nvPr/>
        </p:nvSpPr>
        <p:spPr>
          <a:xfrm>
            <a:off x="467544" y="1988840"/>
            <a:ext cx="8136904" cy="460851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lv-LV" sz="6000" dirty="0" smtClean="0">
                <a:solidFill>
                  <a:schemeClr val="tx1"/>
                </a:solidFill>
                <a:latin typeface="Impact" panose="020B0806030902050204" pitchFamily="34" charset="0"/>
              </a:rPr>
              <a:t>Kurš ir formulas «E=mc</a:t>
            </a:r>
            <a:r>
              <a:rPr lang="lv-LV" sz="6000" baseline="30000" dirty="0" smtClean="0">
                <a:solidFill>
                  <a:schemeClr val="tx1"/>
                </a:solidFill>
                <a:latin typeface="Impact" panose="020B0806030902050204" pitchFamily="34" charset="0"/>
              </a:rPr>
              <a:t>2</a:t>
            </a:r>
            <a:r>
              <a:rPr lang="lv-LV" sz="6000" dirty="0" smtClean="0">
                <a:solidFill>
                  <a:schemeClr val="tx1"/>
                </a:solidFill>
                <a:latin typeface="Impact" panose="020B0806030902050204" pitchFamily="34" charset="0"/>
              </a:rPr>
              <a:t>» autors?</a:t>
            </a:r>
          </a:p>
          <a:p>
            <a:pPr marL="898525" lvl="0" indent="-355600">
              <a:buFont typeface="+mj-lt"/>
              <a:buAutoNum type="arabicPeriod"/>
            </a:pPr>
            <a:endParaRPr lang="lv-LV" sz="100" dirty="0" smtClean="0">
              <a:solidFill>
                <a:schemeClr val="tx1"/>
              </a:solidFill>
              <a:latin typeface="Impact" panose="020B0806030902050204" pitchFamily="34" charset="0"/>
            </a:endParaRPr>
          </a:p>
          <a:p>
            <a:pPr marL="1743075" lvl="1" indent="-742950">
              <a:buFont typeface="+mj-lt"/>
              <a:buAutoNum type="alphaLcParenR"/>
            </a:pPr>
            <a:r>
              <a:rPr lang="lv-LV" sz="4000" dirty="0" smtClean="0">
                <a:solidFill>
                  <a:schemeClr val="tx1"/>
                </a:solidFill>
                <a:latin typeface="Impact" panose="020B0806030902050204" pitchFamily="34" charset="0"/>
              </a:rPr>
              <a:t> </a:t>
            </a:r>
            <a:r>
              <a:rPr lang="lv-LV" sz="4000" dirty="0" err="1" smtClean="0">
                <a:solidFill>
                  <a:schemeClr val="tx1"/>
                </a:solidFill>
                <a:latin typeface="Impact" panose="020B0806030902050204" pitchFamily="34" charset="0"/>
              </a:rPr>
              <a:t>Ēzenšteins</a:t>
            </a:r>
            <a:endParaRPr lang="lv-LV" sz="4000" dirty="0" smtClean="0">
              <a:solidFill>
                <a:schemeClr val="tx1"/>
              </a:solidFill>
              <a:latin typeface="Impact" panose="020B0806030902050204" pitchFamily="34" charset="0"/>
            </a:endParaRPr>
          </a:p>
          <a:p>
            <a:pPr marL="1743075" lvl="1" indent="-742950">
              <a:buFont typeface="+mj-lt"/>
              <a:buAutoNum type="alphaLcParenR"/>
            </a:pPr>
            <a:r>
              <a:rPr lang="lv-LV" sz="4000" dirty="0" smtClean="0">
                <a:solidFill>
                  <a:srgbClr val="FFFF00"/>
                </a:solidFill>
                <a:latin typeface="Impact" panose="020B0806030902050204" pitchFamily="34" charset="0"/>
              </a:rPr>
              <a:t> </a:t>
            </a:r>
            <a:r>
              <a:rPr lang="lv-LV" sz="4000" dirty="0" err="1" smtClean="0">
                <a:solidFill>
                  <a:srgbClr val="FFFF00"/>
                </a:solidFill>
                <a:latin typeface="Impact" panose="020B0806030902050204" pitchFamily="34" charset="0"/>
              </a:rPr>
              <a:t>Einšteins</a:t>
            </a:r>
            <a:endParaRPr lang="lv-LV" sz="4000" dirty="0" smtClean="0">
              <a:solidFill>
                <a:srgbClr val="FFFF00"/>
              </a:solidFill>
              <a:latin typeface="Impact" panose="020B0806030902050204" pitchFamily="34" charset="0"/>
            </a:endParaRPr>
          </a:p>
          <a:p>
            <a:pPr marL="1743075" lvl="1" indent="-742950">
              <a:buFont typeface="+mj-lt"/>
              <a:buAutoNum type="alphaLcParenR"/>
            </a:pPr>
            <a:r>
              <a:rPr lang="lv-LV" sz="4000" dirty="0" smtClean="0">
                <a:solidFill>
                  <a:schemeClr val="tx1"/>
                </a:solidFill>
                <a:latin typeface="Impact" panose="020B0806030902050204" pitchFamily="34" charset="0"/>
              </a:rPr>
              <a:t> </a:t>
            </a:r>
            <a:r>
              <a:rPr lang="lv-LV" sz="4000" dirty="0" err="1" smtClean="0">
                <a:solidFill>
                  <a:schemeClr val="tx1"/>
                </a:solidFill>
                <a:latin typeface="Impact" panose="020B0806030902050204" pitchFamily="34" charset="0"/>
              </a:rPr>
              <a:t>Eiklīds</a:t>
            </a:r>
            <a:endParaRPr lang="lv-LV" sz="4000" dirty="0" smtClean="0">
              <a:solidFill>
                <a:schemeClr val="tx1"/>
              </a:solidFill>
              <a:latin typeface="Impact" panose="020B0806030902050204" pitchFamily="34" charset="0"/>
            </a:endParaRPr>
          </a:p>
          <a:p>
            <a:pPr marL="1743075" lvl="1" indent="-742950">
              <a:buFont typeface="+mj-lt"/>
              <a:buAutoNum type="alphaLcParenR"/>
            </a:pPr>
            <a:r>
              <a:rPr lang="lv-LV" sz="4000" dirty="0" smtClean="0">
                <a:solidFill>
                  <a:schemeClr val="tx1"/>
                </a:solidFill>
                <a:latin typeface="Impact" panose="020B0806030902050204" pitchFamily="34" charset="0"/>
              </a:rPr>
              <a:t> Pitagors</a:t>
            </a:r>
            <a:endParaRPr lang="lv-LV" sz="4000" dirty="0">
              <a:solidFill>
                <a:schemeClr val="tx1"/>
              </a:solidFill>
              <a:latin typeface="Impact" panose="020B0806030902050204" pitchFamily="34" charset="0"/>
            </a:endParaRPr>
          </a:p>
        </p:txBody>
      </p:sp>
      <p:pic>
        <p:nvPicPr>
          <p:cNvPr id="20482" name="Picture 2" descr="Saistīts attē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3995289"/>
            <a:ext cx="2399928" cy="239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810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395536" y="332656"/>
            <a:ext cx="3902030" cy="1107996"/>
          </a:xfrm>
          <a:prstGeom prst="rect">
            <a:avLst/>
          </a:prstGeom>
          <a:noFill/>
        </p:spPr>
        <p:txBody>
          <a:bodyPr wrap="none" lIns="91440" tIns="45720" rIns="91440" bIns="45720">
            <a:spAutoFit/>
          </a:bodyPr>
          <a:lstStyle/>
          <a:p>
            <a:r>
              <a:rPr lang="lv-LV" sz="6600" cap="none" spc="0" dirty="0" smtClean="0">
                <a:ln w="17780" cmpd="sng">
                  <a:noFill/>
                  <a:prstDash val="solid"/>
                  <a:miter lim="800000"/>
                </a:ln>
                <a:latin typeface="Impact" panose="020B0806030902050204" pitchFamily="34" charset="0"/>
              </a:rPr>
              <a:t>Noteikumi:</a:t>
            </a:r>
            <a:endParaRPr lang="lv-LV" sz="6600" cap="none" spc="0" dirty="0">
              <a:ln w="17780" cmpd="sng">
                <a:noFill/>
                <a:prstDash val="solid"/>
                <a:miter lim="800000"/>
              </a:ln>
              <a:latin typeface="Impact" panose="020B0806030902050204" pitchFamily="34" charset="0"/>
            </a:endParaRPr>
          </a:p>
        </p:txBody>
      </p:sp>
      <p:sp>
        <p:nvSpPr>
          <p:cNvPr id="6" name="Taisnstūris 5"/>
          <p:cNvSpPr/>
          <p:nvPr/>
        </p:nvSpPr>
        <p:spPr>
          <a:xfrm>
            <a:off x="251520" y="1678151"/>
            <a:ext cx="8568952" cy="6863417"/>
          </a:xfrm>
          <a:prstGeom prst="rect">
            <a:avLst/>
          </a:prstGeom>
          <a:noFill/>
        </p:spPr>
        <p:txBody>
          <a:bodyPr wrap="square" lIns="91440" tIns="45720" rIns="91440" bIns="45720" numCol="2">
            <a:spAutoFit/>
          </a:bodyPr>
          <a:lstStyle/>
          <a:p>
            <a:pPr marL="928687" indent="-742950">
              <a:buFont typeface="+mj-lt"/>
              <a:buAutoNum type="arabicParenR"/>
            </a:pPr>
            <a:r>
              <a:rPr lang="lv-LV" sz="3600" dirty="0" smtClean="0">
                <a:ln w="17780" cmpd="sng">
                  <a:noFill/>
                  <a:prstDash val="solid"/>
                  <a:miter lim="800000"/>
                </a:ln>
                <a:latin typeface="Impact" panose="020B0806030902050204" pitchFamily="34" charset="0"/>
              </a:rPr>
              <a:t>Kapteinis izvēlas savas komandas kārtas numuru;</a:t>
            </a:r>
          </a:p>
          <a:p>
            <a:pPr marL="928687" indent="-742950">
              <a:buFont typeface="+mj-lt"/>
              <a:buAutoNum type="arabicParenR"/>
            </a:pPr>
            <a:r>
              <a:rPr lang="lv-LV" sz="3600" cap="none" spc="0" dirty="0" smtClean="0">
                <a:ln w="17780" cmpd="sng">
                  <a:noFill/>
                  <a:prstDash val="solid"/>
                  <a:miter lim="800000"/>
                </a:ln>
                <a:latin typeface="Impact" panose="020B0806030902050204" pitchFamily="34" charset="0"/>
              </a:rPr>
              <a:t>Komandas atbild uz jautājumiem secīgi pēc kārtas;</a:t>
            </a:r>
          </a:p>
          <a:p>
            <a:pPr marL="928687" indent="-742950">
              <a:buFont typeface="+mj-lt"/>
              <a:buAutoNum type="arabicParenR"/>
            </a:pPr>
            <a:endParaRPr lang="lv-LV" sz="3600" dirty="0" smtClean="0">
              <a:ln w="17780" cmpd="sng">
                <a:noFill/>
                <a:prstDash val="solid"/>
                <a:miter lim="800000"/>
              </a:ln>
              <a:latin typeface="Impact" panose="020B0806030902050204" pitchFamily="34" charset="0"/>
            </a:endParaRPr>
          </a:p>
          <a:p>
            <a:pPr marL="928687" indent="-742950">
              <a:buFont typeface="+mj-lt"/>
              <a:buAutoNum type="arabicParenR"/>
            </a:pPr>
            <a:endParaRPr lang="lv-LV" sz="3600" dirty="0">
              <a:ln w="17780" cmpd="sng">
                <a:noFill/>
                <a:prstDash val="solid"/>
                <a:miter lim="800000"/>
              </a:ln>
              <a:latin typeface="Impact" panose="020B0806030902050204" pitchFamily="34" charset="0"/>
            </a:endParaRPr>
          </a:p>
          <a:p>
            <a:pPr marL="928687" indent="-742950">
              <a:buFont typeface="+mj-lt"/>
              <a:buAutoNum type="arabicParenR"/>
            </a:pPr>
            <a:endParaRPr lang="lv-LV" sz="3600" dirty="0" smtClean="0">
              <a:ln w="17780" cmpd="sng">
                <a:noFill/>
                <a:prstDash val="solid"/>
                <a:miter lim="800000"/>
              </a:ln>
              <a:latin typeface="Impact" panose="020B0806030902050204" pitchFamily="34" charset="0"/>
            </a:endParaRPr>
          </a:p>
          <a:p>
            <a:pPr marL="928687" indent="-742950">
              <a:buFont typeface="+mj-lt"/>
              <a:buAutoNum type="arabicParenR"/>
            </a:pPr>
            <a:endParaRPr lang="lv-LV" sz="3600" dirty="0">
              <a:ln w="17780" cmpd="sng">
                <a:noFill/>
                <a:prstDash val="solid"/>
                <a:miter lim="800000"/>
              </a:ln>
              <a:latin typeface="Impact" panose="020B0806030902050204" pitchFamily="34" charset="0"/>
            </a:endParaRPr>
          </a:p>
          <a:p>
            <a:pPr marL="928687" indent="-742950">
              <a:buFont typeface="+mj-lt"/>
              <a:buAutoNum type="arabicParenR"/>
            </a:pPr>
            <a:endParaRPr lang="lv-LV" sz="3600" dirty="0" smtClean="0">
              <a:ln w="17780" cmpd="sng">
                <a:noFill/>
                <a:prstDash val="solid"/>
                <a:miter lim="800000"/>
              </a:ln>
              <a:latin typeface="Impact" panose="020B0806030902050204" pitchFamily="34" charset="0"/>
            </a:endParaRPr>
          </a:p>
          <a:p>
            <a:pPr marL="928687" indent="-742950">
              <a:buFont typeface="+mj-lt"/>
              <a:buAutoNum type="arabicParenR"/>
            </a:pPr>
            <a:r>
              <a:rPr lang="lv-LV" sz="3600" dirty="0" smtClean="0">
                <a:ln w="17780" cmpd="sng">
                  <a:noFill/>
                  <a:prstDash val="solid"/>
                  <a:miter lim="800000"/>
                </a:ln>
                <a:latin typeface="Impact" panose="020B0806030902050204" pitchFamily="34" charset="0"/>
              </a:rPr>
              <a:t>Ja komanda nevar atbildēt, uz to atbild nākamā komanda!</a:t>
            </a:r>
          </a:p>
          <a:p>
            <a:pPr marL="928687" indent="-742950">
              <a:buFont typeface="+mj-lt"/>
              <a:buAutoNum type="arabicParenR"/>
            </a:pPr>
            <a:r>
              <a:rPr lang="lv-LV" sz="3600" cap="none" spc="0" dirty="0" smtClean="0">
                <a:ln w="17780" cmpd="sng">
                  <a:noFill/>
                  <a:prstDash val="solid"/>
                  <a:miter lim="800000"/>
                </a:ln>
                <a:latin typeface="Impact" panose="020B0806030902050204" pitchFamily="34" charset="0"/>
              </a:rPr>
              <a:t>Ja tā nevar atbildēt, punkti netiek iegūti.</a:t>
            </a:r>
            <a:endParaRPr lang="lv-LV" sz="3600" cap="none" spc="0" dirty="0">
              <a:ln w="17780" cmpd="sng">
                <a:noFill/>
                <a:prstDash val="solid"/>
                <a:miter lim="800000"/>
              </a:ln>
              <a:latin typeface="Impact" panose="020B0806030902050204" pitchFamily="34" charset="0"/>
            </a:endParaRPr>
          </a:p>
        </p:txBody>
      </p:sp>
    </p:spTree>
    <p:extLst>
      <p:ext uri="{BB962C8B-B14F-4D97-AF65-F5344CB8AC3E}">
        <p14:creationId xmlns:p14="http://schemas.microsoft.com/office/powerpoint/2010/main" val="298699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fade">
                                      <p:cBhvr>
                                        <p:cTn id="17" dur="500"/>
                                        <p:tgtEl>
                                          <p:spTgt spid="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fade">
                                      <p:cBhvr>
                                        <p:cTn id="2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2</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467544" y="1642492"/>
            <a:ext cx="8409478" cy="5013176"/>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lv-LV" sz="4000" dirty="0" smtClean="0">
                <a:solidFill>
                  <a:srgbClr val="FFFF00"/>
                </a:solidFill>
                <a:latin typeface="Impact" panose="020B0806030902050204" pitchFamily="34" charset="0"/>
              </a:rPr>
              <a:t>Kādu zinātņu jomu pārstāv un pēta seriāla «Lielā sprādziena teorija» galvenais varonis </a:t>
            </a:r>
            <a:r>
              <a:rPr lang="lv-LV" sz="4000" dirty="0" err="1" smtClean="0">
                <a:solidFill>
                  <a:srgbClr val="FFFF00"/>
                </a:solidFill>
                <a:latin typeface="Impact" panose="020B0806030902050204" pitchFamily="34" charset="0"/>
              </a:rPr>
              <a:t>Šeldons</a:t>
            </a:r>
            <a:r>
              <a:rPr lang="lv-LV" sz="4000" dirty="0" smtClean="0">
                <a:solidFill>
                  <a:srgbClr val="FFFF00"/>
                </a:solidFill>
                <a:latin typeface="Impact" panose="020B0806030902050204" pitchFamily="34" charset="0"/>
              </a:rPr>
              <a:t> </a:t>
            </a:r>
            <a:r>
              <a:rPr lang="lv-LV" sz="4000" dirty="0" err="1" smtClean="0">
                <a:solidFill>
                  <a:srgbClr val="FFFF00"/>
                </a:solidFill>
                <a:latin typeface="Impact" panose="020B0806030902050204" pitchFamily="34" charset="0"/>
              </a:rPr>
              <a:t>Kūpers</a:t>
            </a:r>
            <a:r>
              <a:rPr lang="lv-LV" sz="4000" dirty="0" smtClean="0">
                <a:solidFill>
                  <a:srgbClr val="FFFF00"/>
                </a:solidFill>
                <a:latin typeface="Impact" panose="020B0806030902050204" pitchFamily="34" charset="0"/>
              </a:rPr>
              <a:t>?</a:t>
            </a:r>
          </a:p>
          <a:p>
            <a:pPr marL="1657350" lvl="2" indent="-742950">
              <a:buFont typeface="+mj-lt"/>
              <a:buAutoNum type="alphaLcParenR"/>
            </a:pPr>
            <a:r>
              <a:rPr lang="lv-LV" sz="4000" dirty="0" smtClean="0">
                <a:solidFill>
                  <a:srgbClr val="FFFF00"/>
                </a:solidFill>
                <a:latin typeface="Impact" panose="020B0806030902050204" pitchFamily="34" charset="0"/>
              </a:rPr>
              <a:t>Matemātiku</a:t>
            </a:r>
          </a:p>
          <a:p>
            <a:pPr marL="1657350" lvl="2" indent="-742950">
              <a:buFont typeface="+mj-lt"/>
              <a:buAutoNum type="alphaLcParenR"/>
            </a:pPr>
            <a:r>
              <a:rPr lang="lv-LV" sz="4000" dirty="0" smtClean="0">
                <a:solidFill>
                  <a:srgbClr val="FFFF00"/>
                </a:solidFill>
                <a:latin typeface="Impact" panose="020B0806030902050204" pitchFamily="34" charset="0"/>
              </a:rPr>
              <a:t>Mikrobioloģiju</a:t>
            </a:r>
          </a:p>
          <a:p>
            <a:pPr marL="1657350" lvl="2" indent="-742950">
              <a:buFont typeface="+mj-lt"/>
              <a:buAutoNum type="alphaLcParenR"/>
            </a:pPr>
            <a:r>
              <a:rPr lang="lv-LV" sz="4000" dirty="0" smtClean="0">
                <a:solidFill>
                  <a:srgbClr val="FFFF00"/>
                </a:solidFill>
                <a:latin typeface="Impact" panose="020B0806030902050204" pitchFamily="34" charset="0"/>
              </a:rPr>
              <a:t>Teorētisko fiziku</a:t>
            </a:r>
          </a:p>
          <a:p>
            <a:pPr marL="1657350" lvl="2" indent="-742950">
              <a:buFont typeface="+mj-lt"/>
              <a:buAutoNum type="alphaLcParenR"/>
            </a:pPr>
            <a:r>
              <a:rPr lang="lv-LV" sz="4000" dirty="0" smtClean="0">
                <a:solidFill>
                  <a:srgbClr val="FFFF00"/>
                </a:solidFill>
                <a:latin typeface="Impact" panose="020B0806030902050204" pitchFamily="34" charset="0"/>
              </a:rPr>
              <a:t>Analītisko ķīmiju</a:t>
            </a:r>
          </a:p>
        </p:txBody>
      </p:sp>
      <p:sp>
        <p:nvSpPr>
          <p:cNvPr id="6" name="Taisnstūris 5"/>
          <p:cNvSpPr/>
          <p:nvPr/>
        </p:nvSpPr>
        <p:spPr>
          <a:xfrm>
            <a:off x="1" y="168200"/>
            <a:ext cx="478802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5">
                    <a:lumMod val="75000"/>
                  </a:schemeClr>
                </a:solidFill>
                <a:latin typeface="Impact" panose="020B0806030902050204" pitchFamily="34" charset="0"/>
              </a:rPr>
              <a:t>Zinātnieki</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Tree>
    <p:extLst>
      <p:ext uri="{BB962C8B-B14F-4D97-AF65-F5344CB8AC3E}">
        <p14:creationId xmlns:p14="http://schemas.microsoft.com/office/powerpoint/2010/main" val="1646269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2</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6" name="Taisnstūris 5"/>
          <p:cNvSpPr/>
          <p:nvPr/>
        </p:nvSpPr>
        <p:spPr>
          <a:xfrm>
            <a:off x="1" y="168200"/>
            <a:ext cx="478802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5">
                    <a:lumMod val="75000"/>
                  </a:schemeClr>
                </a:solidFill>
                <a:latin typeface="Impact" panose="020B0806030902050204" pitchFamily="34" charset="0"/>
              </a:rPr>
              <a:t>Zinātnieki</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8" name="Darbības poga: sākumlapa 7">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aisnstūris ar noapaļotiem stūriem 10"/>
          <p:cNvSpPr/>
          <p:nvPr/>
        </p:nvSpPr>
        <p:spPr>
          <a:xfrm>
            <a:off x="467544" y="1642492"/>
            <a:ext cx="8409478" cy="5013176"/>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lv-LV" sz="4000" dirty="0" smtClean="0">
                <a:latin typeface="Impact" panose="020B0806030902050204" pitchFamily="34" charset="0"/>
              </a:rPr>
              <a:t>Kādu zinātņu jomu pārstāv un pēta seriāla «Lielā sprādziena teorija» galvenais varonis </a:t>
            </a:r>
            <a:r>
              <a:rPr lang="lv-LV" sz="4000" dirty="0" err="1" smtClean="0">
                <a:latin typeface="Impact" panose="020B0806030902050204" pitchFamily="34" charset="0"/>
              </a:rPr>
              <a:t>Šeldons</a:t>
            </a:r>
            <a:r>
              <a:rPr lang="lv-LV" sz="4000" dirty="0" smtClean="0">
                <a:latin typeface="Impact" panose="020B0806030902050204" pitchFamily="34" charset="0"/>
              </a:rPr>
              <a:t> </a:t>
            </a:r>
            <a:r>
              <a:rPr lang="lv-LV" sz="4000" dirty="0" err="1" smtClean="0">
                <a:latin typeface="Impact" panose="020B0806030902050204" pitchFamily="34" charset="0"/>
              </a:rPr>
              <a:t>Kūpers</a:t>
            </a:r>
            <a:r>
              <a:rPr lang="lv-LV" sz="4000" dirty="0" smtClean="0">
                <a:latin typeface="Impact" panose="020B0806030902050204" pitchFamily="34" charset="0"/>
              </a:rPr>
              <a:t>?</a:t>
            </a:r>
          </a:p>
          <a:p>
            <a:pPr marL="542925" indent="-542925">
              <a:buFont typeface="+mj-lt"/>
              <a:buAutoNum type="alphaLcParenR"/>
            </a:pPr>
            <a:r>
              <a:rPr lang="lv-LV" sz="4000" dirty="0" smtClean="0">
                <a:latin typeface="Impact" panose="020B0806030902050204" pitchFamily="34" charset="0"/>
              </a:rPr>
              <a:t>Matemātiku</a:t>
            </a:r>
          </a:p>
          <a:p>
            <a:pPr marL="542925" indent="-542925">
              <a:buFont typeface="+mj-lt"/>
              <a:buAutoNum type="alphaLcParenR"/>
            </a:pPr>
            <a:r>
              <a:rPr lang="lv-LV" sz="4000" dirty="0" smtClean="0">
                <a:latin typeface="Impact" panose="020B0806030902050204" pitchFamily="34" charset="0"/>
              </a:rPr>
              <a:t>Mikrobioloģiju</a:t>
            </a:r>
          </a:p>
          <a:p>
            <a:pPr marL="542925" indent="-542925">
              <a:buFont typeface="+mj-lt"/>
              <a:buAutoNum type="alphaLcParenR"/>
            </a:pPr>
            <a:r>
              <a:rPr lang="lv-LV" sz="4000" dirty="0" smtClean="0">
                <a:solidFill>
                  <a:schemeClr val="accent2">
                    <a:lumMod val="75000"/>
                  </a:schemeClr>
                </a:solidFill>
                <a:latin typeface="Impact" panose="020B0806030902050204" pitchFamily="34" charset="0"/>
              </a:rPr>
              <a:t>Teorētisko fiziku</a:t>
            </a:r>
          </a:p>
          <a:p>
            <a:pPr marL="542925" indent="-542925">
              <a:buFont typeface="+mj-lt"/>
              <a:buAutoNum type="alphaLcParenR"/>
            </a:pPr>
            <a:r>
              <a:rPr lang="lv-LV" sz="4000" dirty="0" smtClean="0">
                <a:latin typeface="Impact" panose="020B0806030902050204" pitchFamily="34" charset="0"/>
              </a:rPr>
              <a:t>Analītisko ķīmiju</a:t>
            </a:r>
          </a:p>
        </p:txBody>
      </p:sp>
      <p:pic>
        <p:nvPicPr>
          <p:cNvPr id="22530" name="Picture 2" descr="Saistīts attē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3247" y="3861048"/>
            <a:ext cx="3611201"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268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3</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6" name="Taisnstūris 5"/>
          <p:cNvSpPr/>
          <p:nvPr/>
        </p:nvSpPr>
        <p:spPr>
          <a:xfrm>
            <a:off x="1" y="168200"/>
            <a:ext cx="478802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5">
                    <a:lumMod val="75000"/>
                  </a:schemeClr>
                </a:solidFill>
                <a:latin typeface="Impact" panose="020B0806030902050204" pitchFamily="34" charset="0"/>
              </a:rPr>
              <a:t>Zinātnieki</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7" name="Taisnstūris ar noapaļotiem stūriem 6"/>
          <p:cNvSpPr/>
          <p:nvPr/>
        </p:nvSpPr>
        <p:spPr>
          <a:xfrm>
            <a:off x="611560" y="1642492"/>
            <a:ext cx="7128792" cy="5013176"/>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lv-LV" sz="3600" dirty="0" smtClean="0">
                <a:solidFill>
                  <a:schemeClr val="tx2">
                    <a:lumMod val="75000"/>
                  </a:schemeClr>
                </a:solidFill>
                <a:latin typeface="Impact" panose="020B0806030902050204" pitchFamily="34" charset="0"/>
              </a:rPr>
              <a:t>Attēlā redzams </a:t>
            </a:r>
            <a:r>
              <a:rPr lang="lv-LV" sz="3600" dirty="0" err="1" smtClean="0">
                <a:solidFill>
                  <a:schemeClr val="tx2">
                    <a:lumMod val="75000"/>
                  </a:schemeClr>
                </a:solidFill>
                <a:latin typeface="Impact" panose="020B0806030902050204" pitchFamily="34" charset="0"/>
              </a:rPr>
              <a:t>Tims</a:t>
            </a:r>
            <a:r>
              <a:rPr lang="lv-LV" sz="3600" dirty="0" smtClean="0">
                <a:solidFill>
                  <a:schemeClr val="tx2">
                    <a:lumMod val="75000"/>
                  </a:schemeClr>
                </a:solidFill>
                <a:latin typeface="Impact" panose="020B0806030902050204" pitchFamily="34" charset="0"/>
              </a:rPr>
              <a:t> </a:t>
            </a:r>
          </a:p>
          <a:p>
            <a:pPr lvl="0"/>
            <a:r>
              <a:rPr lang="lv-LV" sz="3600" dirty="0" err="1" smtClean="0">
                <a:solidFill>
                  <a:schemeClr val="tx2">
                    <a:lumMod val="75000"/>
                  </a:schemeClr>
                </a:solidFill>
                <a:latin typeface="Impact" panose="020B0806030902050204" pitchFamily="34" charset="0"/>
              </a:rPr>
              <a:t>Berners-Lī.</a:t>
            </a:r>
            <a:r>
              <a:rPr lang="lv-LV" sz="3600" dirty="0" smtClean="0">
                <a:solidFill>
                  <a:schemeClr val="tx2">
                    <a:lumMod val="75000"/>
                  </a:schemeClr>
                </a:solidFill>
                <a:latin typeface="Impact" panose="020B0806030902050204" pitchFamily="34" charset="0"/>
              </a:rPr>
              <a:t>  Kādā zinātņu </a:t>
            </a:r>
          </a:p>
          <a:p>
            <a:pPr lvl="0"/>
            <a:r>
              <a:rPr lang="lv-LV" sz="3600" dirty="0" smtClean="0">
                <a:solidFill>
                  <a:schemeClr val="tx2">
                    <a:lumMod val="75000"/>
                  </a:schemeClr>
                </a:solidFill>
                <a:latin typeface="Impact" panose="020B0806030902050204" pitchFamily="34" charset="0"/>
              </a:rPr>
              <a:t>jomā viņš ir devis savu ieguldījumu?</a:t>
            </a:r>
          </a:p>
          <a:p>
            <a:pPr marL="742950" lvl="0" indent="-742950">
              <a:buAutoNum type="alphaLcParenR"/>
            </a:pPr>
            <a:r>
              <a:rPr lang="lv-LV" sz="3600" dirty="0" smtClean="0">
                <a:solidFill>
                  <a:schemeClr val="tx2">
                    <a:lumMod val="75000"/>
                  </a:schemeClr>
                </a:solidFill>
                <a:latin typeface="Impact" panose="020B0806030902050204" pitchFamily="34" charset="0"/>
              </a:rPr>
              <a:t>Interneta</a:t>
            </a:r>
          </a:p>
          <a:p>
            <a:pPr marL="742950" lvl="0" indent="-742950">
              <a:buAutoNum type="alphaLcParenR"/>
            </a:pPr>
            <a:r>
              <a:rPr lang="lv-LV" sz="3600" dirty="0" smtClean="0">
                <a:solidFill>
                  <a:schemeClr val="tx2">
                    <a:lumMod val="75000"/>
                  </a:schemeClr>
                </a:solidFill>
                <a:latin typeface="Impact" panose="020B0806030902050204" pitchFamily="34" charset="0"/>
              </a:rPr>
              <a:t>Bioloģijas</a:t>
            </a:r>
          </a:p>
          <a:p>
            <a:pPr marL="742950" lvl="0" indent="-742950">
              <a:buAutoNum type="alphaLcParenR"/>
            </a:pPr>
            <a:r>
              <a:rPr lang="lv-LV" sz="3600" dirty="0" smtClean="0">
                <a:solidFill>
                  <a:schemeClr val="tx2">
                    <a:lumMod val="75000"/>
                  </a:schemeClr>
                </a:solidFill>
                <a:latin typeface="Impact" panose="020B0806030902050204" pitchFamily="34" charset="0"/>
              </a:rPr>
              <a:t>Ķīmijas</a:t>
            </a:r>
          </a:p>
          <a:p>
            <a:pPr marL="742950" lvl="0" indent="-742950">
              <a:buAutoNum type="alphaLcParenR"/>
            </a:pPr>
            <a:r>
              <a:rPr lang="lv-LV" sz="3600" dirty="0" smtClean="0">
                <a:solidFill>
                  <a:schemeClr val="tx2">
                    <a:lumMod val="75000"/>
                  </a:schemeClr>
                </a:solidFill>
                <a:latin typeface="Impact" panose="020B0806030902050204" pitchFamily="34" charset="0"/>
              </a:rPr>
              <a:t>Farmācijas</a:t>
            </a:r>
          </a:p>
          <a:p>
            <a:pPr marL="742950" lvl="0" indent="-742950">
              <a:buAutoNum type="alphaLcParenR"/>
            </a:pPr>
            <a:endParaRPr lang="lv-LV" sz="3600" dirty="0" smtClean="0">
              <a:solidFill>
                <a:schemeClr val="tx2">
                  <a:lumMod val="75000"/>
                </a:schemeClr>
              </a:solidFill>
              <a:latin typeface="Impact" panose="020B0806030902050204" pitchFamily="34" charset="0"/>
            </a:endParaRPr>
          </a:p>
          <a:p>
            <a:pPr marL="742950" lvl="0" indent="-742950">
              <a:buAutoNum type="alphaLcParenR"/>
            </a:pPr>
            <a:endParaRPr lang="lv-LV" sz="3600" dirty="0">
              <a:solidFill>
                <a:schemeClr val="tx2">
                  <a:lumMod val="75000"/>
                </a:schemeClr>
              </a:solidFill>
              <a:latin typeface="Impact" panose="020B0806030902050204" pitchFamily="34" charset="0"/>
            </a:endParaRPr>
          </a:p>
        </p:txBody>
      </p:sp>
      <p:pic>
        <p:nvPicPr>
          <p:cNvPr id="8" name="Picture 2" descr="Tim Berners-Lee-Knight-c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063" y="2174054"/>
            <a:ext cx="3103612" cy="395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43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3</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6" name="Taisnstūris 5"/>
          <p:cNvSpPr/>
          <p:nvPr/>
        </p:nvSpPr>
        <p:spPr>
          <a:xfrm>
            <a:off x="1" y="168200"/>
            <a:ext cx="478802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5">
                    <a:lumMod val="75000"/>
                  </a:schemeClr>
                </a:solidFill>
                <a:latin typeface="Impact" panose="020B0806030902050204" pitchFamily="34" charset="0"/>
              </a:rPr>
              <a:t>Zinātnieki</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8" name="Darbības poga: sākumlapa 7">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aisnstūris ar noapaļotiem stūriem 8"/>
          <p:cNvSpPr/>
          <p:nvPr/>
        </p:nvSpPr>
        <p:spPr>
          <a:xfrm>
            <a:off x="611560" y="1642492"/>
            <a:ext cx="7128792" cy="5013176"/>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lv-LV" sz="3600" dirty="0" smtClean="0">
                <a:latin typeface="Impact" panose="020B0806030902050204" pitchFamily="34" charset="0"/>
              </a:rPr>
              <a:t>Attēlā redzams </a:t>
            </a:r>
            <a:r>
              <a:rPr lang="lv-LV" sz="3600" dirty="0" err="1" smtClean="0">
                <a:latin typeface="Impact" panose="020B0806030902050204" pitchFamily="34" charset="0"/>
              </a:rPr>
              <a:t>Tims</a:t>
            </a:r>
            <a:r>
              <a:rPr lang="lv-LV" sz="3600" dirty="0" smtClean="0">
                <a:latin typeface="Impact" panose="020B0806030902050204" pitchFamily="34" charset="0"/>
              </a:rPr>
              <a:t> </a:t>
            </a:r>
          </a:p>
          <a:p>
            <a:pPr lvl="0"/>
            <a:r>
              <a:rPr lang="lv-LV" sz="3600" dirty="0" err="1" smtClean="0">
                <a:latin typeface="Impact" panose="020B0806030902050204" pitchFamily="34" charset="0"/>
              </a:rPr>
              <a:t>Berners-Lī.</a:t>
            </a:r>
            <a:r>
              <a:rPr lang="lv-LV" sz="3600" dirty="0" smtClean="0">
                <a:latin typeface="Impact" panose="020B0806030902050204" pitchFamily="34" charset="0"/>
              </a:rPr>
              <a:t>  Kādā zinātņu </a:t>
            </a:r>
          </a:p>
          <a:p>
            <a:pPr lvl="0"/>
            <a:r>
              <a:rPr lang="lv-LV" sz="3600" dirty="0" smtClean="0">
                <a:latin typeface="Impact" panose="020B0806030902050204" pitchFamily="34" charset="0"/>
              </a:rPr>
              <a:t>jomā viņš ir devis savu ieguldījumu?</a:t>
            </a:r>
          </a:p>
          <a:p>
            <a:pPr marL="742950" lvl="0" indent="-742950">
              <a:buAutoNum type="alphaLcParenR"/>
            </a:pPr>
            <a:r>
              <a:rPr lang="lv-LV" sz="3600" dirty="0" smtClean="0">
                <a:solidFill>
                  <a:schemeClr val="tx2">
                    <a:lumMod val="75000"/>
                  </a:schemeClr>
                </a:solidFill>
                <a:latin typeface="Impact" panose="020B0806030902050204" pitchFamily="34" charset="0"/>
              </a:rPr>
              <a:t>Interneta</a:t>
            </a:r>
          </a:p>
          <a:p>
            <a:pPr marL="742950" lvl="0" indent="-742950">
              <a:buAutoNum type="alphaLcParenR"/>
            </a:pPr>
            <a:r>
              <a:rPr lang="lv-LV" sz="3600" dirty="0" smtClean="0">
                <a:latin typeface="Impact" panose="020B0806030902050204" pitchFamily="34" charset="0"/>
              </a:rPr>
              <a:t>Bioloģijas</a:t>
            </a:r>
          </a:p>
          <a:p>
            <a:pPr marL="742950" lvl="0" indent="-742950">
              <a:buAutoNum type="alphaLcParenR"/>
            </a:pPr>
            <a:r>
              <a:rPr lang="lv-LV" sz="3600" dirty="0" smtClean="0">
                <a:latin typeface="Impact" panose="020B0806030902050204" pitchFamily="34" charset="0"/>
              </a:rPr>
              <a:t>Ķīmijas</a:t>
            </a:r>
          </a:p>
          <a:p>
            <a:pPr marL="742950" lvl="0" indent="-742950">
              <a:buAutoNum type="alphaLcParenR"/>
            </a:pPr>
            <a:r>
              <a:rPr lang="lv-LV" sz="3600" dirty="0" smtClean="0">
                <a:latin typeface="Impact" panose="020B0806030902050204" pitchFamily="34" charset="0"/>
              </a:rPr>
              <a:t>Farmācijas</a:t>
            </a:r>
          </a:p>
          <a:p>
            <a:pPr marL="742950" lvl="0" indent="-742950">
              <a:buAutoNum type="alphaLcParenR"/>
            </a:pPr>
            <a:endParaRPr lang="lv-LV" sz="3600" dirty="0" smtClean="0">
              <a:latin typeface="Impact" panose="020B0806030902050204" pitchFamily="34" charset="0"/>
            </a:endParaRPr>
          </a:p>
          <a:p>
            <a:pPr marL="742950" lvl="0" indent="-742950">
              <a:buAutoNum type="alphaLcParenR"/>
            </a:pPr>
            <a:endParaRPr lang="lv-LV" sz="3600" dirty="0">
              <a:latin typeface="Impact" panose="020B0806030902050204" pitchFamily="34" charset="0"/>
            </a:endParaRPr>
          </a:p>
        </p:txBody>
      </p:sp>
      <p:pic>
        <p:nvPicPr>
          <p:cNvPr id="10" name="Picture 2" descr="Tim Berners-Lee-Knight-c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063" y="2174054"/>
            <a:ext cx="3103612" cy="395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57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40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323528" y="1988840"/>
            <a:ext cx="8553494" cy="460851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lv-LV" sz="3600" dirty="0" smtClean="0">
                <a:solidFill>
                  <a:schemeClr val="accent5">
                    <a:lumMod val="20000"/>
                    <a:lumOff val="80000"/>
                  </a:schemeClr>
                </a:solidFill>
                <a:latin typeface="Impact" panose="020B0806030902050204" pitchFamily="34" charset="0"/>
              </a:rPr>
              <a:t>Kādā jomā zinātniskos pētījumus nav veikusi bijusī Latvijas valsts prezidente Vaira Vīķe-Freiberga?</a:t>
            </a:r>
          </a:p>
          <a:p>
            <a:pPr marL="971550" lvl="1" indent="-514350">
              <a:buFont typeface="+mj-lt"/>
              <a:buAutoNum type="alphaLcParenR"/>
            </a:pPr>
            <a:r>
              <a:rPr lang="lv-LV" sz="3600" dirty="0" smtClean="0">
                <a:solidFill>
                  <a:schemeClr val="accent5">
                    <a:lumMod val="20000"/>
                    <a:lumOff val="80000"/>
                  </a:schemeClr>
                </a:solidFill>
                <a:latin typeface="Impact" panose="020B0806030902050204" pitchFamily="34" charset="0"/>
              </a:rPr>
              <a:t>Psiholoģijā</a:t>
            </a:r>
          </a:p>
          <a:p>
            <a:pPr marL="971550" lvl="1" indent="-514350">
              <a:buFont typeface="+mj-lt"/>
              <a:buAutoNum type="alphaLcParenR"/>
            </a:pPr>
            <a:r>
              <a:rPr lang="lv-LV" sz="3600" dirty="0" smtClean="0">
                <a:solidFill>
                  <a:schemeClr val="accent5">
                    <a:lumMod val="20000"/>
                    <a:lumOff val="80000"/>
                  </a:schemeClr>
                </a:solidFill>
                <a:latin typeface="Impact" panose="020B0806030902050204" pitchFamily="34" charset="0"/>
              </a:rPr>
              <a:t>Farmācijā</a:t>
            </a:r>
          </a:p>
          <a:p>
            <a:pPr marL="971550" lvl="1" indent="-514350">
              <a:buFont typeface="+mj-lt"/>
              <a:buAutoNum type="alphaLcParenR"/>
            </a:pPr>
            <a:r>
              <a:rPr lang="lv-LV" sz="3600" dirty="0" smtClean="0">
                <a:solidFill>
                  <a:schemeClr val="accent5">
                    <a:lumMod val="20000"/>
                    <a:lumOff val="80000"/>
                  </a:schemeClr>
                </a:solidFill>
                <a:latin typeface="Impact" panose="020B0806030902050204" pitchFamily="34" charset="0"/>
              </a:rPr>
              <a:t>Zinātnes teorijā</a:t>
            </a:r>
          </a:p>
          <a:p>
            <a:pPr marL="971550" lvl="1" indent="-514350">
              <a:buFont typeface="+mj-lt"/>
              <a:buAutoNum type="alphaLcParenR"/>
            </a:pPr>
            <a:r>
              <a:rPr lang="lv-LV" sz="3600" dirty="0" err="1" smtClean="0">
                <a:solidFill>
                  <a:schemeClr val="accent5">
                    <a:lumMod val="20000"/>
                    <a:lumOff val="80000"/>
                  </a:schemeClr>
                </a:solidFill>
                <a:latin typeface="Impact" panose="020B0806030902050204" pitchFamily="34" charset="0"/>
              </a:rPr>
              <a:t>Folkloristiskā</a:t>
            </a:r>
            <a:endParaRPr lang="lv-LV" sz="3600" dirty="0">
              <a:solidFill>
                <a:schemeClr val="accent5">
                  <a:lumMod val="20000"/>
                  <a:lumOff val="80000"/>
                </a:schemeClr>
              </a:solidFill>
              <a:latin typeface="Impact" panose="020B0806030902050204" pitchFamily="34" charset="0"/>
            </a:endParaRPr>
          </a:p>
        </p:txBody>
      </p:sp>
      <p:sp>
        <p:nvSpPr>
          <p:cNvPr id="6" name="Taisnstūris 5"/>
          <p:cNvSpPr/>
          <p:nvPr/>
        </p:nvSpPr>
        <p:spPr>
          <a:xfrm>
            <a:off x="1" y="168200"/>
            <a:ext cx="478802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5">
                    <a:lumMod val="75000"/>
                  </a:schemeClr>
                </a:solidFill>
                <a:latin typeface="Impact" panose="020B0806030902050204" pitchFamily="34" charset="0"/>
              </a:rPr>
              <a:t>Zinātnieki</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pic>
        <p:nvPicPr>
          <p:cNvPr id="19458" name="Picture 2" descr="Attēlu rezultāti vaicājumam “folkloristika vaira”"/>
          <p:cNvPicPr>
            <a:picLocks noChangeAspect="1" noChangeArrowheads="1"/>
          </p:cNvPicPr>
          <p:nvPr/>
        </p:nvPicPr>
        <p:blipFill rotWithShape="1">
          <a:blip r:embed="rId2">
            <a:extLst>
              <a:ext uri="{28A0092B-C50C-407E-A947-70E740481C1C}">
                <a14:useLocalDpi xmlns:a14="http://schemas.microsoft.com/office/drawing/2010/main" val="0"/>
              </a:ext>
            </a:extLst>
          </a:blip>
          <a:srcRect l="29578"/>
          <a:stretch/>
        </p:blipFill>
        <p:spPr bwMode="auto">
          <a:xfrm>
            <a:off x="5239379" y="3501008"/>
            <a:ext cx="3005029"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559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4</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6" name="Taisnstūris 5"/>
          <p:cNvSpPr/>
          <p:nvPr/>
        </p:nvSpPr>
        <p:spPr>
          <a:xfrm>
            <a:off x="1" y="168200"/>
            <a:ext cx="478802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5">
                    <a:lumMod val="75000"/>
                  </a:schemeClr>
                </a:solidFill>
                <a:latin typeface="Impact" panose="020B0806030902050204" pitchFamily="34" charset="0"/>
              </a:rPr>
              <a:t>Zinātnieki</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9" name="Taisnstūris ar noapaļotiem stūriem 8"/>
          <p:cNvSpPr/>
          <p:nvPr/>
        </p:nvSpPr>
        <p:spPr>
          <a:xfrm>
            <a:off x="323528" y="1988840"/>
            <a:ext cx="8553494" cy="460851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lv-LV" sz="3600" dirty="0" smtClean="0">
                <a:latin typeface="Impact" panose="020B0806030902050204" pitchFamily="34" charset="0"/>
              </a:rPr>
              <a:t>Kādā jomā zinātniskos pētījumus nav veikusi bijusī Latvijas valsts prezidente Vaira Vīķe-Freiberga?</a:t>
            </a:r>
          </a:p>
          <a:p>
            <a:pPr marL="971550" lvl="1" indent="-514350">
              <a:buFont typeface="+mj-lt"/>
              <a:buAutoNum type="alphaLcParenR"/>
            </a:pPr>
            <a:r>
              <a:rPr lang="lv-LV" sz="3600" dirty="0" smtClean="0">
                <a:latin typeface="Impact" panose="020B0806030902050204" pitchFamily="34" charset="0"/>
              </a:rPr>
              <a:t>Psiholoģijā</a:t>
            </a:r>
          </a:p>
          <a:p>
            <a:pPr marL="971550" lvl="1" indent="-514350">
              <a:buFont typeface="+mj-lt"/>
              <a:buAutoNum type="alphaLcParenR"/>
            </a:pPr>
            <a:r>
              <a:rPr lang="lv-LV" sz="3600" dirty="0" smtClean="0">
                <a:solidFill>
                  <a:schemeClr val="tx2">
                    <a:lumMod val="75000"/>
                  </a:schemeClr>
                </a:solidFill>
                <a:latin typeface="Impact" panose="020B0806030902050204" pitchFamily="34" charset="0"/>
              </a:rPr>
              <a:t>Farmācijā</a:t>
            </a:r>
          </a:p>
          <a:p>
            <a:pPr marL="971550" lvl="1" indent="-514350">
              <a:buFont typeface="+mj-lt"/>
              <a:buAutoNum type="alphaLcParenR"/>
            </a:pPr>
            <a:r>
              <a:rPr lang="lv-LV" sz="3600" dirty="0" smtClean="0">
                <a:latin typeface="Impact" panose="020B0806030902050204" pitchFamily="34" charset="0"/>
              </a:rPr>
              <a:t>Zinātnes teorijā</a:t>
            </a:r>
          </a:p>
          <a:p>
            <a:pPr marL="971550" lvl="1" indent="-514350">
              <a:buFont typeface="+mj-lt"/>
              <a:buAutoNum type="alphaLcParenR"/>
            </a:pPr>
            <a:r>
              <a:rPr lang="lv-LV" sz="3600" dirty="0" err="1" smtClean="0">
                <a:latin typeface="Impact" panose="020B0806030902050204" pitchFamily="34" charset="0"/>
              </a:rPr>
              <a:t>Folkloristiskā</a:t>
            </a:r>
            <a:endParaRPr lang="lv-LV" sz="3600" dirty="0">
              <a:latin typeface="Impact" panose="020B0806030902050204" pitchFamily="34" charset="0"/>
            </a:endParaRPr>
          </a:p>
        </p:txBody>
      </p:sp>
      <p:pic>
        <p:nvPicPr>
          <p:cNvPr id="10" name="Picture 2" descr="Attēlu rezultāti vaicājumam “folkloristika vaira”"/>
          <p:cNvPicPr>
            <a:picLocks noChangeAspect="1" noChangeArrowheads="1"/>
          </p:cNvPicPr>
          <p:nvPr/>
        </p:nvPicPr>
        <p:blipFill rotWithShape="1">
          <a:blip r:embed="rId2">
            <a:extLst>
              <a:ext uri="{28A0092B-C50C-407E-A947-70E740481C1C}">
                <a14:useLocalDpi xmlns:a14="http://schemas.microsoft.com/office/drawing/2010/main" val="0"/>
              </a:ext>
            </a:extLst>
          </a:blip>
          <a:srcRect l="29578"/>
          <a:stretch/>
        </p:blipFill>
        <p:spPr bwMode="auto">
          <a:xfrm>
            <a:off x="5239379" y="3501008"/>
            <a:ext cx="3005029" cy="2847976"/>
          </a:xfrm>
          <a:prstGeom prst="rect">
            <a:avLst/>
          </a:prstGeom>
          <a:noFill/>
          <a:extLst>
            <a:ext uri="{909E8E84-426E-40DD-AFC4-6F175D3DCCD1}">
              <a14:hiddenFill xmlns:a14="http://schemas.microsoft.com/office/drawing/2010/main">
                <a:solidFill>
                  <a:srgbClr val="FFFFFF"/>
                </a:solidFill>
              </a14:hiddenFill>
            </a:ext>
          </a:extLst>
        </p:spPr>
      </p:pic>
      <p:sp>
        <p:nvSpPr>
          <p:cNvPr id="8" name="Darbības poga: sākumlapa 7">
            <a:hlinkClick r:id="rId3"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479614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5</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6" name="Taisnstūris 5"/>
          <p:cNvSpPr/>
          <p:nvPr/>
        </p:nvSpPr>
        <p:spPr>
          <a:xfrm>
            <a:off x="1" y="168200"/>
            <a:ext cx="478802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5">
                    <a:lumMod val="75000"/>
                  </a:schemeClr>
                </a:solidFill>
                <a:latin typeface="Impact" panose="020B0806030902050204" pitchFamily="34" charset="0"/>
              </a:rPr>
              <a:t>Zinātnieki</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7" name="Taisnstūris ar noapaļotiem stūriem 6"/>
          <p:cNvSpPr/>
          <p:nvPr/>
        </p:nvSpPr>
        <p:spPr>
          <a:xfrm>
            <a:off x="323528" y="1988840"/>
            <a:ext cx="8553494" cy="4536504"/>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4000" dirty="0" smtClean="0">
                <a:solidFill>
                  <a:schemeClr val="tx1"/>
                </a:solidFill>
                <a:latin typeface="Impact" panose="020B0806030902050204" pitchFamily="34" charset="0"/>
              </a:rPr>
              <a:t>Šis zinātnieks </a:t>
            </a:r>
            <a:r>
              <a:rPr lang="lv-LV" sz="4000" dirty="0">
                <a:solidFill>
                  <a:schemeClr val="tx1"/>
                </a:solidFill>
                <a:latin typeface="Impact" panose="020B0806030902050204" pitchFamily="34" charset="0"/>
              </a:rPr>
              <a:t>lika pamatus </a:t>
            </a:r>
            <a:r>
              <a:rPr lang="lv-LV" sz="4000" dirty="0" smtClean="0">
                <a:solidFill>
                  <a:schemeClr val="tx1"/>
                </a:solidFill>
                <a:latin typeface="Impact" panose="020B0806030902050204" pitchFamily="34" charset="0"/>
              </a:rPr>
              <a:t>binārās </a:t>
            </a:r>
            <a:r>
              <a:rPr lang="lv-LV" sz="4000" dirty="0">
                <a:solidFill>
                  <a:schemeClr val="tx1"/>
                </a:solidFill>
                <a:latin typeface="Impact" panose="020B0806030902050204" pitchFamily="34" charset="0"/>
              </a:rPr>
              <a:t>nomenklatūras shēmai. </a:t>
            </a:r>
            <a:r>
              <a:rPr lang="lv-LV" sz="4000" dirty="0" smtClean="0">
                <a:solidFill>
                  <a:schemeClr val="tx1"/>
                </a:solidFill>
                <a:latin typeface="Impact" panose="020B0806030902050204" pitchFamily="34" charset="0"/>
              </a:rPr>
              <a:t>Viņu dēvē arī par </a:t>
            </a:r>
            <a:r>
              <a:rPr lang="lv-LV" sz="4000" dirty="0" err="1">
                <a:solidFill>
                  <a:schemeClr val="tx1"/>
                </a:solidFill>
                <a:latin typeface="Impact" panose="020B0806030902050204" pitchFamily="34" charset="0"/>
              </a:rPr>
              <a:t>taksonomijas</a:t>
            </a:r>
            <a:r>
              <a:rPr lang="lv-LV" sz="4000" dirty="0">
                <a:solidFill>
                  <a:schemeClr val="tx1"/>
                </a:solidFill>
                <a:latin typeface="Impact" panose="020B0806030902050204" pitchFamily="34" charset="0"/>
              </a:rPr>
              <a:t> </a:t>
            </a:r>
            <a:r>
              <a:rPr lang="lv-LV" sz="4000" dirty="0" smtClean="0">
                <a:solidFill>
                  <a:schemeClr val="tx1"/>
                </a:solidFill>
                <a:latin typeface="Impact" panose="020B0806030902050204" pitchFamily="34" charset="0"/>
              </a:rPr>
              <a:t>tēvu</a:t>
            </a:r>
          </a:p>
          <a:p>
            <a:pPr marL="1000125" lvl="1" indent="-542925">
              <a:buFont typeface="+mj-lt"/>
              <a:buAutoNum type="alphaLcParenR"/>
            </a:pPr>
            <a:r>
              <a:rPr lang="lv-LV" sz="4000" dirty="0" err="1" smtClean="0">
                <a:solidFill>
                  <a:schemeClr val="tx1"/>
                </a:solidFill>
                <a:latin typeface="Impact" panose="020B0806030902050204" pitchFamily="34" charset="0"/>
              </a:rPr>
              <a:t>Grindelis</a:t>
            </a:r>
            <a:endParaRPr lang="lv-LV" sz="4000" dirty="0">
              <a:solidFill>
                <a:schemeClr val="tx1"/>
              </a:solidFill>
              <a:latin typeface="Impact" panose="020B0806030902050204" pitchFamily="34" charset="0"/>
            </a:endParaRPr>
          </a:p>
          <a:p>
            <a:pPr marL="1000125" lvl="1" indent="-542925">
              <a:buFont typeface="+mj-lt"/>
              <a:buAutoNum type="alphaLcParenR"/>
            </a:pPr>
            <a:r>
              <a:rPr lang="lv-LV" sz="4000" dirty="0" err="1" smtClean="0">
                <a:solidFill>
                  <a:schemeClr val="tx1"/>
                </a:solidFill>
                <a:latin typeface="Impact" panose="020B0806030902050204" pitchFamily="34" charset="0"/>
              </a:rPr>
              <a:t>Linnejs</a:t>
            </a:r>
            <a:endParaRPr lang="lv-LV" sz="4000" dirty="0" smtClean="0">
              <a:solidFill>
                <a:schemeClr val="tx1"/>
              </a:solidFill>
              <a:latin typeface="Impact" panose="020B0806030902050204" pitchFamily="34" charset="0"/>
            </a:endParaRPr>
          </a:p>
          <a:p>
            <a:pPr marL="1000125" lvl="1" indent="-542925">
              <a:buFont typeface="+mj-lt"/>
              <a:buAutoNum type="alphaLcParenR"/>
            </a:pPr>
            <a:r>
              <a:rPr lang="lv-LV" sz="4000" dirty="0" smtClean="0">
                <a:solidFill>
                  <a:schemeClr val="tx1"/>
                </a:solidFill>
                <a:latin typeface="Impact" panose="020B0806030902050204" pitchFamily="34" charset="0"/>
              </a:rPr>
              <a:t>Darvins</a:t>
            </a:r>
          </a:p>
          <a:p>
            <a:pPr marL="1000125" lvl="1" indent="-542925">
              <a:buFont typeface="+mj-lt"/>
              <a:buAutoNum type="alphaLcParenR"/>
            </a:pPr>
            <a:r>
              <a:rPr lang="lv-LV" sz="4000" dirty="0" err="1" smtClean="0">
                <a:solidFill>
                  <a:schemeClr val="tx1"/>
                </a:solidFill>
                <a:latin typeface="Impact" panose="020B0806030902050204" pitchFamily="34" charset="0"/>
              </a:rPr>
              <a:t>Huks</a:t>
            </a:r>
            <a:endParaRPr lang="lv-LV" sz="4000" dirty="0">
              <a:solidFill>
                <a:schemeClr val="tx1"/>
              </a:solidFill>
              <a:latin typeface="Impact" panose="020B0806030902050204" pitchFamily="34" charset="0"/>
            </a:endParaRPr>
          </a:p>
        </p:txBody>
      </p:sp>
    </p:spTree>
    <p:extLst>
      <p:ext uri="{BB962C8B-B14F-4D97-AF65-F5344CB8AC3E}">
        <p14:creationId xmlns:p14="http://schemas.microsoft.com/office/powerpoint/2010/main" val="2851150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5</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6" name="Taisnstūris 5"/>
          <p:cNvSpPr/>
          <p:nvPr/>
        </p:nvSpPr>
        <p:spPr>
          <a:xfrm>
            <a:off x="1" y="168200"/>
            <a:ext cx="478802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5">
                    <a:lumMod val="75000"/>
                  </a:schemeClr>
                </a:solidFill>
                <a:latin typeface="Impact" panose="020B0806030902050204" pitchFamily="34" charset="0"/>
              </a:rPr>
              <a:t>Zinātnieki</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9" name="Taisnstūris ar noapaļotiem stūriem 8"/>
          <p:cNvSpPr/>
          <p:nvPr/>
        </p:nvSpPr>
        <p:spPr>
          <a:xfrm>
            <a:off x="323528" y="1988840"/>
            <a:ext cx="8553494" cy="4536504"/>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4000" dirty="0" smtClean="0">
                <a:solidFill>
                  <a:schemeClr val="tx1"/>
                </a:solidFill>
                <a:latin typeface="Impact" panose="020B0806030902050204" pitchFamily="34" charset="0"/>
              </a:rPr>
              <a:t>Šis zinātnieks </a:t>
            </a:r>
            <a:r>
              <a:rPr lang="lv-LV" sz="4000" dirty="0">
                <a:solidFill>
                  <a:schemeClr val="tx1"/>
                </a:solidFill>
                <a:latin typeface="Impact" panose="020B0806030902050204" pitchFamily="34" charset="0"/>
              </a:rPr>
              <a:t>lika pamatus </a:t>
            </a:r>
            <a:r>
              <a:rPr lang="lv-LV" sz="4000" dirty="0" smtClean="0">
                <a:solidFill>
                  <a:schemeClr val="tx1"/>
                </a:solidFill>
                <a:latin typeface="Impact" panose="020B0806030902050204" pitchFamily="34" charset="0"/>
              </a:rPr>
              <a:t>binārās </a:t>
            </a:r>
            <a:r>
              <a:rPr lang="lv-LV" sz="4000" dirty="0">
                <a:solidFill>
                  <a:schemeClr val="tx1"/>
                </a:solidFill>
                <a:latin typeface="Impact" panose="020B0806030902050204" pitchFamily="34" charset="0"/>
              </a:rPr>
              <a:t>nomenklatūras shēmai. </a:t>
            </a:r>
            <a:r>
              <a:rPr lang="lv-LV" sz="4000" dirty="0" smtClean="0">
                <a:solidFill>
                  <a:schemeClr val="tx1"/>
                </a:solidFill>
                <a:latin typeface="Impact" panose="020B0806030902050204" pitchFamily="34" charset="0"/>
              </a:rPr>
              <a:t>Viņu dēvē arī par </a:t>
            </a:r>
            <a:r>
              <a:rPr lang="lv-LV" sz="4000" dirty="0" err="1">
                <a:solidFill>
                  <a:schemeClr val="tx1"/>
                </a:solidFill>
                <a:latin typeface="Impact" panose="020B0806030902050204" pitchFamily="34" charset="0"/>
              </a:rPr>
              <a:t>taksonomijas</a:t>
            </a:r>
            <a:r>
              <a:rPr lang="lv-LV" sz="4000" dirty="0">
                <a:solidFill>
                  <a:schemeClr val="tx1"/>
                </a:solidFill>
                <a:latin typeface="Impact" panose="020B0806030902050204" pitchFamily="34" charset="0"/>
              </a:rPr>
              <a:t> </a:t>
            </a:r>
            <a:r>
              <a:rPr lang="lv-LV" sz="4000" dirty="0" smtClean="0">
                <a:solidFill>
                  <a:schemeClr val="tx1"/>
                </a:solidFill>
                <a:latin typeface="Impact" panose="020B0806030902050204" pitchFamily="34" charset="0"/>
              </a:rPr>
              <a:t>tēvu</a:t>
            </a:r>
          </a:p>
          <a:p>
            <a:pPr marL="1000125" lvl="1" indent="-542925">
              <a:buFont typeface="+mj-lt"/>
              <a:buAutoNum type="alphaLcParenR"/>
            </a:pPr>
            <a:r>
              <a:rPr lang="lv-LV" sz="4000" dirty="0" err="1" smtClean="0">
                <a:solidFill>
                  <a:schemeClr val="tx1"/>
                </a:solidFill>
                <a:latin typeface="Impact" panose="020B0806030902050204" pitchFamily="34" charset="0"/>
              </a:rPr>
              <a:t>Grindelis</a:t>
            </a:r>
            <a:endParaRPr lang="lv-LV" sz="4000" dirty="0">
              <a:solidFill>
                <a:schemeClr val="tx1"/>
              </a:solidFill>
              <a:latin typeface="Impact" panose="020B0806030902050204" pitchFamily="34" charset="0"/>
            </a:endParaRPr>
          </a:p>
          <a:p>
            <a:pPr marL="1000125" lvl="1" indent="-542925">
              <a:buFont typeface="+mj-lt"/>
              <a:buAutoNum type="alphaLcParenR"/>
            </a:pPr>
            <a:r>
              <a:rPr lang="lv-LV" sz="4000" dirty="0" err="1" smtClean="0">
                <a:solidFill>
                  <a:srgbClr val="FFFF00"/>
                </a:solidFill>
                <a:latin typeface="Impact" panose="020B0806030902050204" pitchFamily="34" charset="0"/>
              </a:rPr>
              <a:t>Linnejs</a:t>
            </a:r>
            <a:endParaRPr lang="lv-LV" sz="4000" dirty="0" smtClean="0">
              <a:solidFill>
                <a:srgbClr val="FFFF00"/>
              </a:solidFill>
              <a:latin typeface="Impact" panose="020B0806030902050204" pitchFamily="34" charset="0"/>
            </a:endParaRPr>
          </a:p>
          <a:p>
            <a:pPr marL="1000125" lvl="1" indent="-542925">
              <a:buFont typeface="+mj-lt"/>
              <a:buAutoNum type="alphaLcParenR"/>
            </a:pPr>
            <a:r>
              <a:rPr lang="lv-LV" sz="4000" dirty="0" smtClean="0">
                <a:solidFill>
                  <a:schemeClr val="tx1"/>
                </a:solidFill>
                <a:latin typeface="Impact" panose="020B0806030902050204" pitchFamily="34" charset="0"/>
              </a:rPr>
              <a:t>Darvins</a:t>
            </a:r>
          </a:p>
          <a:p>
            <a:pPr marL="1000125" lvl="1" indent="-542925">
              <a:buFont typeface="+mj-lt"/>
              <a:buAutoNum type="alphaLcParenR"/>
            </a:pPr>
            <a:r>
              <a:rPr lang="lv-LV" sz="4000" dirty="0" err="1" smtClean="0">
                <a:solidFill>
                  <a:schemeClr val="tx1"/>
                </a:solidFill>
                <a:latin typeface="Impact" panose="020B0806030902050204" pitchFamily="34" charset="0"/>
              </a:rPr>
              <a:t>Huks</a:t>
            </a:r>
            <a:endParaRPr lang="lv-LV" sz="4000" dirty="0">
              <a:solidFill>
                <a:schemeClr val="tx1"/>
              </a:solidFill>
              <a:latin typeface="Impact" panose="020B0806030902050204" pitchFamily="34" charset="0"/>
            </a:endParaRPr>
          </a:p>
        </p:txBody>
      </p:sp>
      <p:pic>
        <p:nvPicPr>
          <p:cNvPr id="23554" name="Picture 2" descr="Kārlis Linnejs"/>
          <p:cNvPicPr>
            <a:picLocks noChangeAspect="1" noChangeArrowheads="1"/>
          </p:cNvPicPr>
          <p:nvPr/>
        </p:nvPicPr>
        <p:blipFill rotWithShape="1">
          <a:blip r:embed="rId2">
            <a:extLst>
              <a:ext uri="{28A0092B-C50C-407E-A947-70E740481C1C}">
                <a14:useLocalDpi xmlns:a14="http://schemas.microsoft.com/office/drawing/2010/main" val="0"/>
              </a:ext>
            </a:extLst>
          </a:blip>
          <a:srcRect t="7681" r="17970" b="16675"/>
          <a:stretch/>
        </p:blipFill>
        <p:spPr bwMode="auto">
          <a:xfrm>
            <a:off x="5436096" y="3645024"/>
            <a:ext cx="2793049" cy="3113112"/>
          </a:xfrm>
          <a:prstGeom prst="rect">
            <a:avLst/>
          </a:prstGeom>
          <a:noFill/>
          <a:extLst>
            <a:ext uri="{909E8E84-426E-40DD-AFC4-6F175D3DCCD1}">
              <a14:hiddenFill xmlns:a14="http://schemas.microsoft.com/office/drawing/2010/main">
                <a:solidFill>
                  <a:srgbClr val="FFFFFF"/>
                </a:solidFill>
              </a14:hiddenFill>
            </a:ext>
          </a:extLst>
        </p:spPr>
      </p:pic>
      <p:sp>
        <p:nvSpPr>
          <p:cNvPr id="8" name="Darbības poga: sākumlapa 7">
            <a:hlinkClick r:id="rId3"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554260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60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323528" y="1772816"/>
            <a:ext cx="8553494" cy="4824536"/>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3600" dirty="0" smtClean="0">
                <a:solidFill>
                  <a:schemeClr val="tx1"/>
                </a:solidFill>
                <a:latin typeface="Impact" panose="020B0806030902050204" pitchFamily="34" charset="0"/>
              </a:rPr>
              <a:t>Šī zinātnieka izgudrojums radīja apvērsu-</a:t>
            </a:r>
            <a:r>
              <a:rPr lang="lv-LV" sz="3600" dirty="0" err="1" smtClean="0">
                <a:solidFill>
                  <a:schemeClr val="tx1"/>
                </a:solidFill>
                <a:latin typeface="Impact" panose="020B0806030902050204" pitchFamily="34" charset="0"/>
              </a:rPr>
              <a:t>mu</a:t>
            </a:r>
            <a:r>
              <a:rPr lang="lv-LV" sz="3600" dirty="0" smtClean="0">
                <a:solidFill>
                  <a:schemeClr val="tx1"/>
                </a:solidFill>
                <a:latin typeface="Impact" panose="020B0806030902050204" pitchFamily="34" charset="0"/>
              </a:rPr>
              <a:t> II Pasaules kara šaujamieroču klāstā.  Izgudrojumu pazīst arī kā «AK-47». Kā sauc tā izgudrotāju?</a:t>
            </a:r>
          </a:p>
          <a:p>
            <a:pPr marL="742950" indent="-742950">
              <a:buFont typeface="+mj-lt"/>
              <a:buAutoNum type="alphaLcParenR"/>
            </a:pPr>
            <a:r>
              <a:rPr lang="lv-LV" sz="3600" dirty="0" smtClean="0">
                <a:solidFill>
                  <a:schemeClr val="tx1"/>
                </a:solidFill>
                <a:latin typeface="Impact" panose="020B0806030902050204" pitchFamily="34" charset="0"/>
              </a:rPr>
              <a:t>Aleksandrs Kalašņikovs</a:t>
            </a:r>
          </a:p>
          <a:p>
            <a:pPr marL="742950" indent="-742950">
              <a:buFont typeface="+mj-lt"/>
              <a:buAutoNum type="alphaLcParenR"/>
            </a:pPr>
            <a:r>
              <a:rPr lang="lv-LV" sz="3600" dirty="0" smtClean="0">
                <a:solidFill>
                  <a:schemeClr val="tx1"/>
                </a:solidFill>
                <a:latin typeface="Impact" panose="020B0806030902050204" pitchFamily="34" charset="0"/>
              </a:rPr>
              <a:t>Mihails Kalašņikovs</a:t>
            </a:r>
          </a:p>
          <a:p>
            <a:pPr marL="742950" indent="-742950">
              <a:buFont typeface="+mj-lt"/>
              <a:buAutoNum type="alphaLcParenR"/>
            </a:pPr>
            <a:r>
              <a:rPr lang="lv-LV" sz="3600" dirty="0" err="1" smtClean="0">
                <a:solidFill>
                  <a:schemeClr val="tx1"/>
                </a:solidFill>
                <a:latin typeface="Impact" panose="020B0806030902050204" pitchFamily="34" charset="0"/>
              </a:rPr>
              <a:t>Georgijs</a:t>
            </a:r>
            <a:r>
              <a:rPr lang="lv-LV" sz="3600" dirty="0" smtClean="0">
                <a:solidFill>
                  <a:schemeClr val="tx1"/>
                </a:solidFill>
                <a:latin typeface="Impact" panose="020B0806030902050204" pitchFamily="34" charset="0"/>
              </a:rPr>
              <a:t> </a:t>
            </a:r>
            <a:r>
              <a:rPr lang="lv-LV" sz="3600" dirty="0" err="1" smtClean="0">
                <a:solidFill>
                  <a:schemeClr val="tx1"/>
                </a:solidFill>
                <a:latin typeface="Impact" panose="020B0806030902050204" pitchFamily="34" charset="0"/>
              </a:rPr>
              <a:t>Žukovs</a:t>
            </a:r>
            <a:endParaRPr lang="lv-LV" sz="3600" dirty="0" smtClean="0">
              <a:solidFill>
                <a:schemeClr val="tx1"/>
              </a:solidFill>
              <a:latin typeface="Impact" panose="020B0806030902050204" pitchFamily="34" charset="0"/>
            </a:endParaRPr>
          </a:p>
          <a:p>
            <a:pPr marL="742950" indent="-742950">
              <a:buFont typeface="+mj-lt"/>
              <a:buAutoNum type="alphaLcParenR"/>
            </a:pPr>
            <a:r>
              <a:rPr lang="lv-LV" sz="3600" dirty="0" err="1" smtClean="0">
                <a:solidFill>
                  <a:schemeClr val="tx1"/>
                </a:solidFill>
                <a:latin typeface="Impact" panose="020B0806030902050204" pitchFamily="34" charset="0"/>
              </a:rPr>
              <a:t>Georgijs</a:t>
            </a:r>
            <a:r>
              <a:rPr lang="lv-LV" sz="3600" dirty="0" smtClean="0">
                <a:solidFill>
                  <a:schemeClr val="tx1"/>
                </a:solidFill>
                <a:latin typeface="Impact" panose="020B0806030902050204" pitchFamily="34" charset="0"/>
              </a:rPr>
              <a:t> Kalašņikovs</a:t>
            </a:r>
            <a:endParaRPr lang="lv-LV" sz="3600" dirty="0">
              <a:solidFill>
                <a:schemeClr val="tx1"/>
              </a:solidFill>
              <a:latin typeface="Impact" panose="020B0806030902050204" pitchFamily="34" charset="0"/>
            </a:endParaRPr>
          </a:p>
        </p:txBody>
      </p:sp>
      <p:sp>
        <p:nvSpPr>
          <p:cNvPr id="6" name="Taisnstūris 5"/>
          <p:cNvSpPr/>
          <p:nvPr/>
        </p:nvSpPr>
        <p:spPr>
          <a:xfrm>
            <a:off x="1" y="168200"/>
            <a:ext cx="478802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5">
                    <a:lumMod val="75000"/>
                  </a:schemeClr>
                </a:solidFill>
                <a:latin typeface="Impact" panose="020B0806030902050204" pitchFamily="34" charset="0"/>
              </a:rPr>
              <a:t>Zinātnieki</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Tree>
    <p:extLst>
      <p:ext uri="{BB962C8B-B14F-4D97-AF65-F5344CB8AC3E}">
        <p14:creationId xmlns:p14="http://schemas.microsoft.com/office/powerpoint/2010/main" val="2775046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60 punkti</a:t>
            </a:r>
            <a:endParaRPr lang="lv-LV" sz="4400" dirty="0">
              <a:solidFill>
                <a:schemeClr val="tx1"/>
              </a:solidFill>
              <a:latin typeface="Impact" panose="020B0806030902050204" pitchFamily="34" charset="0"/>
            </a:endParaRPr>
          </a:p>
        </p:txBody>
      </p:sp>
      <p:sp>
        <p:nvSpPr>
          <p:cNvPr id="6" name="Taisnstūris 5"/>
          <p:cNvSpPr/>
          <p:nvPr/>
        </p:nvSpPr>
        <p:spPr>
          <a:xfrm>
            <a:off x="1" y="168200"/>
            <a:ext cx="478802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5">
                    <a:lumMod val="75000"/>
                  </a:schemeClr>
                </a:solidFill>
                <a:latin typeface="Impact" panose="020B0806030902050204" pitchFamily="34" charset="0"/>
              </a:rPr>
              <a:t>Zinātnieki</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8" name="Darbības poga: sākumlapa 7">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aisnstūris ar noapaļotiem stūriem 8"/>
          <p:cNvSpPr/>
          <p:nvPr/>
        </p:nvSpPr>
        <p:spPr>
          <a:xfrm>
            <a:off x="323528" y="1772816"/>
            <a:ext cx="8553494" cy="4824536"/>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3600" dirty="0" smtClean="0">
                <a:solidFill>
                  <a:schemeClr val="tx1"/>
                </a:solidFill>
                <a:latin typeface="Impact" panose="020B0806030902050204" pitchFamily="34" charset="0"/>
              </a:rPr>
              <a:t>Šī zinātnieka izgudrojums radīja apvērsu-</a:t>
            </a:r>
            <a:r>
              <a:rPr lang="lv-LV" sz="3600" dirty="0" err="1" smtClean="0">
                <a:solidFill>
                  <a:schemeClr val="tx1"/>
                </a:solidFill>
                <a:latin typeface="Impact" panose="020B0806030902050204" pitchFamily="34" charset="0"/>
              </a:rPr>
              <a:t>mu</a:t>
            </a:r>
            <a:r>
              <a:rPr lang="lv-LV" sz="3600" dirty="0" smtClean="0">
                <a:solidFill>
                  <a:schemeClr val="tx1"/>
                </a:solidFill>
                <a:latin typeface="Impact" panose="020B0806030902050204" pitchFamily="34" charset="0"/>
              </a:rPr>
              <a:t> II Pasaules kara šaujamieroču klāstā.  Izgudrojumu pazīst arī kā «AK-47». Kā sauc tā izgudrotāju?</a:t>
            </a:r>
          </a:p>
          <a:p>
            <a:pPr marL="742950" indent="-742950">
              <a:buFont typeface="+mj-lt"/>
              <a:buAutoNum type="alphaLcParenR"/>
            </a:pPr>
            <a:r>
              <a:rPr lang="lv-LV" sz="3600" dirty="0" smtClean="0">
                <a:solidFill>
                  <a:schemeClr val="tx1"/>
                </a:solidFill>
                <a:latin typeface="Impact" panose="020B0806030902050204" pitchFamily="34" charset="0"/>
              </a:rPr>
              <a:t>Aleksandrs Kalašņikovs</a:t>
            </a:r>
          </a:p>
          <a:p>
            <a:pPr marL="742950" indent="-742950">
              <a:buFont typeface="+mj-lt"/>
              <a:buAutoNum type="alphaLcParenR"/>
            </a:pPr>
            <a:r>
              <a:rPr lang="lv-LV" sz="3600" dirty="0" smtClean="0">
                <a:solidFill>
                  <a:schemeClr val="accent5">
                    <a:lumMod val="20000"/>
                    <a:lumOff val="80000"/>
                  </a:schemeClr>
                </a:solidFill>
                <a:latin typeface="Impact" panose="020B0806030902050204" pitchFamily="34" charset="0"/>
              </a:rPr>
              <a:t>Mihails Kalašņikovs</a:t>
            </a:r>
          </a:p>
          <a:p>
            <a:pPr marL="742950" indent="-742950">
              <a:buFont typeface="+mj-lt"/>
              <a:buAutoNum type="alphaLcParenR"/>
            </a:pPr>
            <a:r>
              <a:rPr lang="lv-LV" sz="3600" dirty="0" err="1" smtClean="0">
                <a:solidFill>
                  <a:schemeClr val="tx1"/>
                </a:solidFill>
                <a:latin typeface="Impact" panose="020B0806030902050204" pitchFamily="34" charset="0"/>
              </a:rPr>
              <a:t>Georgijs</a:t>
            </a:r>
            <a:r>
              <a:rPr lang="lv-LV" sz="3600" dirty="0" smtClean="0">
                <a:solidFill>
                  <a:schemeClr val="tx1"/>
                </a:solidFill>
                <a:latin typeface="Impact" panose="020B0806030902050204" pitchFamily="34" charset="0"/>
              </a:rPr>
              <a:t> </a:t>
            </a:r>
            <a:r>
              <a:rPr lang="lv-LV" sz="3600" dirty="0" err="1" smtClean="0">
                <a:solidFill>
                  <a:schemeClr val="tx1"/>
                </a:solidFill>
                <a:latin typeface="Impact" panose="020B0806030902050204" pitchFamily="34" charset="0"/>
              </a:rPr>
              <a:t>Žukovs</a:t>
            </a:r>
            <a:endParaRPr lang="lv-LV" sz="3600" dirty="0" smtClean="0">
              <a:solidFill>
                <a:schemeClr val="tx1"/>
              </a:solidFill>
              <a:latin typeface="Impact" panose="020B0806030902050204" pitchFamily="34" charset="0"/>
            </a:endParaRPr>
          </a:p>
          <a:p>
            <a:pPr marL="742950" indent="-742950">
              <a:buFont typeface="+mj-lt"/>
              <a:buAutoNum type="alphaLcParenR"/>
            </a:pPr>
            <a:r>
              <a:rPr lang="lv-LV" sz="3600" dirty="0" err="1" smtClean="0">
                <a:solidFill>
                  <a:schemeClr val="tx1"/>
                </a:solidFill>
                <a:latin typeface="Impact" panose="020B0806030902050204" pitchFamily="34" charset="0"/>
              </a:rPr>
              <a:t>Georgijs</a:t>
            </a:r>
            <a:r>
              <a:rPr lang="lv-LV" sz="3600" dirty="0" smtClean="0">
                <a:solidFill>
                  <a:schemeClr val="tx1"/>
                </a:solidFill>
                <a:latin typeface="Impact" panose="020B0806030902050204" pitchFamily="34" charset="0"/>
              </a:rPr>
              <a:t> Kalašņikovs</a:t>
            </a:r>
            <a:endParaRPr lang="lv-LV" sz="3600" dirty="0">
              <a:solidFill>
                <a:schemeClr val="tx1"/>
              </a:solidFill>
              <a:latin typeface="Impact" panose="020B0806030902050204" pitchFamily="34" charset="0"/>
            </a:endParaRPr>
          </a:p>
        </p:txBody>
      </p:sp>
      <p:pic>
        <p:nvPicPr>
          <p:cNvPr id="24578" name="Picture 2" descr="Mihails Kalašņikov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861048"/>
            <a:ext cx="190500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817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218520" y="116632"/>
            <a:ext cx="4032448" cy="1862048"/>
          </a:xfrm>
          <a:prstGeom prst="rect">
            <a:avLst/>
          </a:prstGeom>
          <a:noFill/>
        </p:spPr>
        <p:txBody>
          <a:bodyPr wrap="square" lIns="91440" tIns="45720" rIns="91440" bIns="45720">
            <a:spAutoFit/>
          </a:bodyPr>
          <a:lstStyle/>
          <a:p>
            <a:pPr algn="ctr"/>
            <a:r>
              <a:rPr lang="lv-LV" sz="11500" cap="none" spc="0" dirty="0" smtClean="0">
                <a:ln w="17780" cmpd="sng">
                  <a:solidFill>
                    <a:schemeClr val="tx1"/>
                  </a:solidFill>
                  <a:prstDash val="solid"/>
                  <a:miter lim="800000"/>
                </a:ln>
                <a:solidFill>
                  <a:srgbClr val="0070C0"/>
                </a:solidFill>
                <a:latin typeface="Impact" panose="020B0806030902050204" pitchFamily="34" charset="0"/>
              </a:rPr>
              <a:t>Jomas</a:t>
            </a:r>
            <a:endParaRPr lang="lv-LV" sz="6600" cap="none" spc="0" dirty="0">
              <a:ln w="17780" cmpd="sng">
                <a:solidFill>
                  <a:schemeClr val="tx1"/>
                </a:solidFill>
                <a:prstDash val="solid"/>
                <a:miter lim="800000"/>
              </a:ln>
              <a:solidFill>
                <a:srgbClr val="0070C0"/>
              </a:solidFill>
              <a:latin typeface="Impact" panose="020B0806030902050204" pitchFamily="34" charset="0"/>
            </a:endParaRPr>
          </a:p>
        </p:txBody>
      </p:sp>
      <p:sp>
        <p:nvSpPr>
          <p:cNvPr id="2" name="Taisnstūris ar noapaļotiem stūriem 1">
            <a:hlinkClick r:id="rId2" action="ppaction://hlinksldjump"/>
          </p:cNvPr>
          <p:cNvSpPr/>
          <p:nvPr/>
        </p:nvSpPr>
        <p:spPr>
          <a:xfrm>
            <a:off x="251520" y="2129911"/>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hlinkClick r:id="rId2" action="ppaction://hlinksldjump"/>
              </a:rPr>
              <a:t>Matemātika</a:t>
            </a:r>
            <a:endParaRPr lang="lv-LV" sz="4400" dirty="0">
              <a:solidFill>
                <a:schemeClr val="tx1"/>
              </a:solidFill>
              <a:latin typeface="Impact" panose="020B0806030902050204" pitchFamily="34" charset="0"/>
            </a:endParaRPr>
          </a:p>
        </p:txBody>
      </p:sp>
      <p:sp>
        <p:nvSpPr>
          <p:cNvPr id="12" name="Taisnstūris ar noapaļotiem stūriem 11">
            <a:hlinkClick r:id="rId3" action="ppaction://hlinksldjump"/>
          </p:cNvPr>
          <p:cNvSpPr/>
          <p:nvPr/>
        </p:nvSpPr>
        <p:spPr>
          <a:xfrm>
            <a:off x="4860032" y="2129911"/>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hlinkClick r:id="rId3" action="ppaction://hlinksldjump"/>
              </a:rPr>
              <a:t>Vēsture</a:t>
            </a:r>
            <a:endParaRPr lang="lv-LV" sz="4400" dirty="0">
              <a:solidFill>
                <a:schemeClr val="tx1"/>
              </a:solidFill>
              <a:latin typeface="Impact" panose="020B0806030902050204" pitchFamily="34" charset="0"/>
            </a:endParaRPr>
          </a:p>
        </p:txBody>
      </p:sp>
      <p:sp>
        <p:nvSpPr>
          <p:cNvPr id="13" name="Taisnstūris ar noapaļotiem stūriem 12">
            <a:hlinkClick r:id="rId4" action="ppaction://hlinksldjump"/>
          </p:cNvPr>
          <p:cNvSpPr/>
          <p:nvPr/>
        </p:nvSpPr>
        <p:spPr>
          <a:xfrm>
            <a:off x="218519" y="3642079"/>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hlinkClick r:id="rId4" action="ppaction://hlinksldjump"/>
              </a:rPr>
              <a:t>Zinātnieki</a:t>
            </a:r>
            <a:endParaRPr lang="lv-LV" sz="4400" dirty="0">
              <a:solidFill>
                <a:schemeClr val="tx1"/>
              </a:solidFill>
              <a:latin typeface="Impact" panose="020B0806030902050204" pitchFamily="34" charset="0"/>
            </a:endParaRPr>
          </a:p>
        </p:txBody>
      </p:sp>
      <p:sp>
        <p:nvSpPr>
          <p:cNvPr id="14" name="Taisnstūris ar noapaļotiem stūriem 13">
            <a:hlinkClick r:id="rId5" action="ppaction://hlinksldjump"/>
          </p:cNvPr>
          <p:cNvSpPr/>
          <p:nvPr/>
        </p:nvSpPr>
        <p:spPr>
          <a:xfrm>
            <a:off x="4827031" y="3642079"/>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hlinkClick r:id="rId5" action="ppaction://hlinksldjump"/>
              </a:rPr>
              <a:t>Dabas zinātnes</a:t>
            </a:r>
            <a:endParaRPr lang="lv-LV" sz="4400" dirty="0">
              <a:solidFill>
                <a:schemeClr val="tx1"/>
              </a:solidFill>
              <a:latin typeface="Impact" panose="020B0806030902050204" pitchFamily="34" charset="0"/>
            </a:endParaRPr>
          </a:p>
        </p:txBody>
      </p:sp>
      <p:sp>
        <p:nvSpPr>
          <p:cNvPr id="15" name="Taisnstūris ar noapaļotiem stūriem 14">
            <a:hlinkClick r:id="rId6" action="ppaction://hlinksldjump"/>
          </p:cNvPr>
          <p:cNvSpPr/>
          <p:nvPr/>
        </p:nvSpPr>
        <p:spPr>
          <a:xfrm>
            <a:off x="251520" y="5157192"/>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hlinkClick r:id="rId6" action="ppaction://hlinksldjump"/>
              </a:rPr>
              <a:t>Karš un zinātne</a:t>
            </a:r>
            <a:endParaRPr lang="lv-LV" sz="4400" dirty="0">
              <a:solidFill>
                <a:schemeClr val="tx1"/>
              </a:solidFill>
              <a:latin typeface="Impact" panose="020B0806030902050204" pitchFamily="34" charset="0"/>
            </a:endParaRPr>
          </a:p>
        </p:txBody>
      </p:sp>
      <p:sp>
        <p:nvSpPr>
          <p:cNvPr id="16" name="Taisnstūris ar noapaļotiem stūriem 15">
            <a:hlinkClick r:id="rId7" action="ppaction://hlinksldjump"/>
          </p:cNvPr>
          <p:cNvSpPr/>
          <p:nvPr/>
        </p:nvSpPr>
        <p:spPr>
          <a:xfrm>
            <a:off x="4860032" y="5157192"/>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hlinkClick r:id="rId7" action="ppaction://hlinksldjump"/>
              </a:rPr>
              <a:t>"Pārsteigums"</a:t>
            </a:r>
            <a:endParaRPr lang="lv-LV" sz="4400" dirty="0">
              <a:solidFill>
                <a:schemeClr val="tx1"/>
              </a:solidFill>
              <a:latin typeface="Impact" panose="020B0806030902050204" pitchFamily="34" charset="0"/>
            </a:endParaRPr>
          </a:p>
        </p:txBody>
      </p:sp>
      <p:sp>
        <p:nvSpPr>
          <p:cNvPr id="17" name="Taisnstūris ar noapaļotiem stūriem 16">
            <a:hlinkClick r:id="rId8" action="ppaction://hlinksldjump"/>
          </p:cNvPr>
          <p:cNvSpPr/>
          <p:nvPr/>
        </p:nvSpPr>
        <p:spPr>
          <a:xfrm>
            <a:off x="4892321" y="617743"/>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hlinkClick r:id="rId8" action="ppaction://hlinksldjump"/>
              </a:rPr>
              <a:t>Mākslas</a:t>
            </a:r>
            <a:endParaRPr lang="lv-LV" sz="4400" dirty="0">
              <a:solidFill>
                <a:schemeClr val="tx1"/>
              </a:solidFill>
              <a:latin typeface="Impact" panose="020B0806030902050204" pitchFamily="34" charset="0"/>
            </a:endParaRPr>
          </a:p>
        </p:txBody>
      </p:sp>
    </p:spTree>
    <p:extLst>
      <p:ext uri="{BB962C8B-B14F-4D97-AF65-F5344CB8AC3E}">
        <p14:creationId xmlns:p14="http://schemas.microsoft.com/office/powerpoint/2010/main" val="301432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0" y="44624"/>
            <a:ext cx="9143999" cy="1569660"/>
          </a:xfrm>
          <a:prstGeom prst="rect">
            <a:avLst/>
          </a:prstGeom>
          <a:noFill/>
        </p:spPr>
        <p:txBody>
          <a:bodyPr wrap="square" lIns="91440" tIns="45720" rIns="91440" bIns="45720">
            <a:spAutoFit/>
          </a:bodyPr>
          <a:lstStyle/>
          <a:p>
            <a:pPr algn="ctr"/>
            <a:r>
              <a:rPr lang="lv-LV" sz="9600" dirty="0" smtClean="0">
                <a:ln w="17780" cmpd="sng">
                  <a:solidFill>
                    <a:schemeClr val="tx1"/>
                  </a:solidFill>
                  <a:prstDash val="solid"/>
                  <a:miter lim="800000"/>
                </a:ln>
                <a:solidFill>
                  <a:srgbClr val="FFC000"/>
                </a:solidFill>
                <a:latin typeface="Impact" panose="020B0806030902050204" pitchFamily="34" charset="0"/>
              </a:rPr>
              <a:t>Karš un zinātne</a:t>
            </a:r>
            <a:endParaRPr lang="lv-LV" sz="4800" cap="none" spc="0" dirty="0">
              <a:ln w="17780" cmpd="sng">
                <a:solidFill>
                  <a:schemeClr val="tx1"/>
                </a:solidFill>
                <a:prstDash val="solid"/>
                <a:miter lim="800000"/>
              </a:ln>
              <a:solidFill>
                <a:schemeClr val="accent2">
                  <a:lumMod val="60000"/>
                  <a:lumOff val="40000"/>
                </a:schemeClr>
              </a:solidFill>
              <a:latin typeface="Impact" panose="020B0806030902050204" pitchFamily="34" charset="0"/>
            </a:endParaRPr>
          </a:p>
        </p:txBody>
      </p:sp>
      <p:sp>
        <p:nvSpPr>
          <p:cNvPr id="2" name="Taisnstūris ar noapaļotiem stūriem 1"/>
          <p:cNvSpPr/>
          <p:nvPr/>
        </p:nvSpPr>
        <p:spPr>
          <a:xfrm>
            <a:off x="251520" y="1916832"/>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hlinkClick r:id="rId2" action="ppaction://hlinksldjump"/>
              </a:rPr>
              <a:t>10 punkti</a:t>
            </a:r>
            <a:endParaRPr lang="lv-LV" sz="4400" dirty="0">
              <a:solidFill>
                <a:schemeClr val="tx1"/>
              </a:solidFill>
              <a:latin typeface="Impact" panose="020B0806030902050204" pitchFamily="34" charset="0"/>
            </a:endParaRPr>
          </a:p>
        </p:txBody>
      </p:sp>
      <p:sp>
        <p:nvSpPr>
          <p:cNvPr id="12" name="Taisnstūris ar noapaļotiem stūriem 11"/>
          <p:cNvSpPr/>
          <p:nvPr/>
        </p:nvSpPr>
        <p:spPr>
          <a:xfrm>
            <a:off x="4860032" y="1916832"/>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3" action="ppaction://hlinksldjump"/>
              </a:rPr>
              <a:t>2</a:t>
            </a:r>
            <a:r>
              <a:rPr lang="lv-LV" sz="4400" dirty="0" smtClean="0">
                <a:solidFill>
                  <a:schemeClr val="tx1"/>
                </a:solidFill>
                <a:latin typeface="Impact" panose="020B0806030902050204" pitchFamily="34" charset="0"/>
                <a:hlinkClick r:id="rId3" action="ppaction://hlinksldjump"/>
              </a:rPr>
              <a:t>0 punkti</a:t>
            </a:r>
            <a:endParaRPr lang="lv-LV" sz="4400" dirty="0">
              <a:solidFill>
                <a:schemeClr val="tx1"/>
              </a:solidFill>
              <a:latin typeface="Impact" panose="020B0806030902050204" pitchFamily="34" charset="0"/>
            </a:endParaRPr>
          </a:p>
        </p:txBody>
      </p:sp>
      <p:sp>
        <p:nvSpPr>
          <p:cNvPr id="13" name="Taisnstūris ar noapaļotiem stūriem 12"/>
          <p:cNvSpPr/>
          <p:nvPr/>
        </p:nvSpPr>
        <p:spPr>
          <a:xfrm>
            <a:off x="218519" y="3429000"/>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4" action="ppaction://hlinksldjump"/>
              </a:rPr>
              <a:t>3</a:t>
            </a:r>
            <a:r>
              <a:rPr lang="lv-LV" sz="4400" dirty="0" smtClean="0">
                <a:solidFill>
                  <a:schemeClr val="tx1"/>
                </a:solidFill>
                <a:latin typeface="Impact" panose="020B0806030902050204" pitchFamily="34" charset="0"/>
                <a:hlinkClick r:id="rId4" action="ppaction://hlinksldjump"/>
              </a:rPr>
              <a:t>0 punkti</a:t>
            </a:r>
            <a:endParaRPr lang="lv-LV" sz="4400" dirty="0">
              <a:solidFill>
                <a:schemeClr val="tx1"/>
              </a:solidFill>
              <a:latin typeface="Impact" panose="020B0806030902050204" pitchFamily="34" charset="0"/>
            </a:endParaRPr>
          </a:p>
        </p:txBody>
      </p:sp>
      <p:sp>
        <p:nvSpPr>
          <p:cNvPr id="14" name="Taisnstūris ar noapaļotiem stūriem 13"/>
          <p:cNvSpPr/>
          <p:nvPr/>
        </p:nvSpPr>
        <p:spPr>
          <a:xfrm>
            <a:off x="4827031" y="3429000"/>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5" action="ppaction://hlinksldjump"/>
              </a:rPr>
              <a:t>4</a:t>
            </a:r>
            <a:r>
              <a:rPr lang="lv-LV" sz="4400" dirty="0" smtClean="0">
                <a:solidFill>
                  <a:schemeClr val="tx1"/>
                </a:solidFill>
                <a:latin typeface="Impact" panose="020B0806030902050204" pitchFamily="34" charset="0"/>
                <a:hlinkClick r:id="rId5" action="ppaction://hlinksldjump"/>
              </a:rPr>
              <a:t>0 punkti</a:t>
            </a:r>
            <a:endParaRPr lang="lv-LV" sz="4400" dirty="0" smtClean="0">
              <a:solidFill>
                <a:schemeClr val="tx1"/>
              </a:solidFill>
              <a:latin typeface="Impact" panose="020B0806030902050204" pitchFamily="34" charset="0"/>
            </a:endParaRPr>
          </a:p>
        </p:txBody>
      </p:sp>
      <p:sp>
        <p:nvSpPr>
          <p:cNvPr id="15" name="Taisnstūris ar noapaļotiem stūriem 14"/>
          <p:cNvSpPr/>
          <p:nvPr/>
        </p:nvSpPr>
        <p:spPr>
          <a:xfrm>
            <a:off x="251520" y="4944113"/>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6" action="ppaction://hlinksldjump"/>
              </a:rPr>
              <a:t>5</a:t>
            </a:r>
            <a:r>
              <a:rPr lang="lv-LV" sz="4400" dirty="0" smtClean="0">
                <a:solidFill>
                  <a:schemeClr val="tx1"/>
                </a:solidFill>
                <a:latin typeface="Impact" panose="020B0806030902050204" pitchFamily="34" charset="0"/>
                <a:hlinkClick r:id="rId6" action="ppaction://hlinksldjump"/>
              </a:rPr>
              <a:t>0 punkti</a:t>
            </a:r>
            <a:endParaRPr lang="lv-LV" sz="4400" dirty="0">
              <a:solidFill>
                <a:schemeClr val="tx1"/>
              </a:solidFill>
              <a:latin typeface="Impact" panose="020B0806030902050204" pitchFamily="34" charset="0"/>
            </a:endParaRPr>
          </a:p>
        </p:txBody>
      </p:sp>
      <p:sp>
        <p:nvSpPr>
          <p:cNvPr id="16" name="Taisnstūris ar noapaļotiem stūriem 15"/>
          <p:cNvSpPr/>
          <p:nvPr/>
        </p:nvSpPr>
        <p:spPr>
          <a:xfrm>
            <a:off x="4860032" y="4944113"/>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7" action="ppaction://hlinksldjump"/>
              </a:rPr>
              <a:t>6</a:t>
            </a:r>
            <a:r>
              <a:rPr lang="lv-LV" sz="4400" dirty="0" smtClean="0">
                <a:solidFill>
                  <a:schemeClr val="tx1"/>
                </a:solidFill>
                <a:latin typeface="Impact" panose="020B0806030902050204" pitchFamily="34" charset="0"/>
                <a:hlinkClick r:id="rId7" action="ppaction://hlinksldjump"/>
              </a:rPr>
              <a:t>0 punkti</a:t>
            </a:r>
            <a:endParaRPr lang="lv-LV" sz="4400" dirty="0">
              <a:solidFill>
                <a:schemeClr val="tx1"/>
              </a:solidFill>
              <a:latin typeface="Impact" panose="020B0806030902050204" pitchFamily="34" charset="0"/>
            </a:endParaRPr>
          </a:p>
        </p:txBody>
      </p:sp>
    </p:spTree>
    <p:extLst>
      <p:ext uri="{BB962C8B-B14F-4D97-AF65-F5344CB8AC3E}">
        <p14:creationId xmlns:p14="http://schemas.microsoft.com/office/powerpoint/2010/main" val="433961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10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395536" y="1844824"/>
            <a:ext cx="8496944" cy="460851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4000" dirty="0" smtClean="0">
                <a:solidFill>
                  <a:schemeClr val="tx1"/>
                </a:solidFill>
                <a:latin typeface="Impact" panose="020B0806030902050204" pitchFamily="34" charset="0"/>
              </a:rPr>
              <a:t>Kādu indīgo gāzi izmantoja Pirmā pasaules kara laikā?</a:t>
            </a:r>
          </a:p>
          <a:p>
            <a:pPr marL="742950" indent="-742950">
              <a:buFont typeface="+mj-lt"/>
              <a:buAutoNum type="alphaLcParenR"/>
            </a:pPr>
            <a:r>
              <a:rPr lang="lv-LV" sz="4000" dirty="0" smtClean="0">
                <a:solidFill>
                  <a:schemeClr val="tx1"/>
                </a:solidFill>
                <a:latin typeface="Impact" panose="020B0806030902050204" pitchFamily="34" charset="0"/>
              </a:rPr>
              <a:t>Cinka</a:t>
            </a:r>
          </a:p>
          <a:p>
            <a:pPr marL="742950" indent="-742950">
              <a:buFont typeface="+mj-lt"/>
              <a:buAutoNum type="alphaLcParenR"/>
            </a:pPr>
            <a:r>
              <a:rPr lang="lv-LV" sz="4000" dirty="0" smtClean="0">
                <a:solidFill>
                  <a:schemeClr val="tx1"/>
                </a:solidFill>
                <a:latin typeface="Impact" panose="020B0806030902050204" pitchFamily="34" charset="0"/>
              </a:rPr>
              <a:t>Tvana</a:t>
            </a:r>
          </a:p>
          <a:p>
            <a:pPr marL="742950" indent="-742950">
              <a:buFont typeface="+mj-lt"/>
              <a:buAutoNum type="alphaLcParenR"/>
            </a:pPr>
            <a:r>
              <a:rPr lang="lv-LV" sz="4000" dirty="0" smtClean="0">
                <a:solidFill>
                  <a:schemeClr val="tx1"/>
                </a:solidFill>
                <a:latin typeface="Impact" panose="020B0806030902050204" pitchFamily="34" charset="0"/>
              </a:rPr>
              <a:t>Hlora</a:t>
            </a:r>
          </a:p>
          <a:p>
            <a:pPr marL="742950" indent="-742950">
              <a:buFont typeface="+mj-lt"/>
              <a:buAutoNum type="alphaLcParenR"/>
            </a:pPr>
            <a:r>
              <a:rPr lang="lv-LV" sz="4000" dirty="0" smtClean="0">
                <a:solidFill>
                  <a:schemeClr val="tx1"/>
                </a:solidFill>
                <a:latin typeface="Impact" panose="020B0806030902050204" pitchFamily="34" charset="0"/>
              </a:rPr>
              <a:t>Slāpekļskābes</a:t>
            </a:r>
            <a:endParaRPr lang="lv-LV" sz="4000" dirty="0">
              <a:solidFill>
                <a:schemeClr val="tx1"/>
              </a:solidFill>
              <a:latin typeface="Impact" panose="020B0806030902050204" pitchFamily="34" charset="0"/>
            </a:endParaRPr>
          </a:p>
        </p:txBody>
      </p:sp>
      <p:sp>
        <p:nvSpPr>
          <p:cNvPr id="7" name="Taisnstūris 6"/>
          <p:cNvSpPr/>
          <p:nvPr/>
        </p:nvSpPr>
        <p:spPr>
          <a:xfrm>
            <a:off x="0" y="279407"/>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rgbClr val="FFC000"/>
                </a:solidFill>
                <a:latin typeface="Impact" panose="020B0806030902050204" pitchFamily="34" charset="0"/>
              </a:rPr>
              <a:t>Karš un zinātne</a:t>
            </a:r>
            <a:endParaRPr lang="lv-LV" sz="3600" cap="none" spc="0" dirty="0">
              <a:ln w="17780" cmpd="sng">
                <a:solidFill>
                  <a:schemeClr val="tx1"/>
                </a:solidFill>
                <a:prstDash val="solid"/>
                <a:miter lim="800000"/>
              </a:ln>
              <a:solidFill>
                <a:schemeClr val="accent2">
                  <a:lumMod val="60000"/>
                  <a:lumOff val="40000"/>
                </a:schemeClr>
              </a:solidFill>
              <a:latin typeface="Impact" panose="020B0806030902050204" pitchFamily="34" charset="0"/>
            </a:endParaRPr>
          </a:p>
        </p:txBody>
      </p:sp>
      <p:pic>
        <p:nvPicPr>
          <p:cNvPr id="2050" name="Picture 2" descr="Attēlu rezultāti vaicājumam “gas mask for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852935"/>
            <a:ext cx="2606597" cy="342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057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10 punkti</a:t>
            </a:r>
            <a:endParaRPr lang="lv-LV" sz="4400" dirty="0">
              <a:solidFill>
                <a:schemeClr val="tx1"/>
              </a:solidFill>
              <a:latin typeface="Impact" panose="020B0806030902050204" pitchFamily="34" charset="0"/>
            </a:endParaRPr>
          </a:p>
        </p:txBody>
      </p:sp>
      <p:sp>
        <p:nvSpPr>
          <p:cNvPr id="6" name="Taisnstūris 5"/>
          <p:cNvSpPr/>
          <p:nvPr/>
        </p:nvSpPr>
        <p:spPr>
          <a:xfrm>
            <a:off x="0" y="260648"/>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rgbClr val="FFC000"/>
                </a:solidFill>
                <a:latin typeface="Impact" panose="020B0806030902050204" pitchFamily="34" charset="0"/>
              </a:rPr>
              <a:t>Karš un zinātne</a:t>
            </a:r>
            <a:endParaRPr lang="lv-LV" sz="3600" cap="none" spc="0" dirty="0">
              <a:ln w="17780" cmpd="sng">
                <a:solidFill>
                  <a:schemeClr val="tx1"/>
                </a:solidFill>
                <a:prstDash val="solid"/>
                <a:miter lim="800000"/>
              </a:ln>
              <a:solidFill>
                <a:schemeClr val="accent2">
                  <a:lumMod val="60000"/>
                  <a:lumOff val="40000"/>
                </a:schemeClr>
              </a:solidFill>
              <a:latin typeface="Impact" panose="020B0806030902050204" pitchFamily="34" charset="0"/>
            </a:endParaRPr>
          </a:p>
        </p:txBody>
      </p:sp>
      <p:sp>
        <p:nvSpPr>
          <p:cNvPr id="7" name="Darbības poga: sākumlapa 6">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aisnstūris ar noapaļotiem stūriem 8"/>
          <p:cNvSpPr/>
          <p:nvPr/>
        </p:nvSpPr>
        <p:spPr>
          <a:xfrm>
            <a:off x="395536" y="1844824"/>
            <a:ext cx="8496944" cy="460851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4000" dirty="0" smtClean="0">
                <a:solidFill>
                  <a:schemeClr val="tx1"/>
                </a:solidFill>
                <a:latin typeface="Impact" panose="020B0806030902050204" pitchFamily="34" charset="0"/>
              </a:rPr>
              <a:t>Kādu indīgo gāzi izmantoja Pirmā pasaules kara laikā?</a:t>
            </a:r>
          </a:p>
          <a:p>
            <a:pPr marL="742950" indent="-742950">
              <a:buFont typeface="+mj-lt"/>
              <a:buAutoNum type="alphaLcParenR"/>
            </a:pPr>
            <a:r>
              <a:rPr lang="lv-LV" sz="4000" dirty="0" smtClean="0">
                <a:solidFill>
                  <a:schemeClr val="tx1"/>
                </a:solidFill>
                <a:latin typeface="Impact" panose="020B0806030902050204" pitchFamily="34" charset="0"/>
              </a:rPr>
              <a:t>Cinka</a:t>
            </a:r>
          </a:p>
          <a:p>
            <a:pPr marL="742950" indent="-742950">
              <a:buFont typeface="+mj-lt"/>
              <a:buAutoNum type="alphaLcParenR"/>
            </a:pPr>
            <a:r>
              <a:rPr lang="lv-LV" sz="4000" dirty="0" smtClean="0">
                <a:solidFill>
                  <a:schemeClr val="tx1"/>
                </a:solidFill>
                <a:latin typeface="Impact" panose="020B0806030902050204" pitchFamily="34" charset="0"/>
              </a:rPr>
              <a:t>Tvana</a:t>
            </a:r>
          </a:p>
          <a:p>
            <a:pPr marL="742950" indent="-742950">
              <a:buFont typeface="+mj-lt"/>
              <a:buAutoNum type="alphaLcParenR"/>
            </a:pPr>
            <a:r>
              <a:rPr lang="lv-LV" sz="4000" dirty="0" smtClean="0">
                <a:solidFill>
                  <a:srgbClr val="FFFF00"/>
                </a:solidFill>
                <a:latin typeface="Impact" panose="020B0806030902050204" pitchFamily="34" charset="0"/>
              </a:rPr>
              <a:t>Hlora</a:t>
            </a:r>
          </a:p>
          <a:p>
            <a:pPr marL="742950" indent="-742950">
              <a:buFont typeface="+mj-lt"/>
              <a:buAutoNum type="alphaLcParenR"/>
            </a:pPr>
            <a:r>
              <a:rPr lang="lv-LV" sz="4000" dirty="0" smtClean="0">
                <a:solidFill>
                  <a:schemeClr val="tx1"/>
                </a:solidFill>
                <a:latin typeface="Impact" panose="020B0806030902050204" pitchFamily="34" charset="0"/>
              </a:rPr>
              <a:t>Slāpekļskābes</a:t>
            </a:r>
            <a:endParaRPr lang="lv-LV" sz="4000" dirty="0">
              <a:solidFill>
                <a:schemeClr val="tx1"/>
              </a:solidFill>
              <a:latin typeface="Impact" panose="020B0806030902050204" pitchFamily="34" charset="0"/>
            </a:endParaRPr>
          </a:p>
        </p:txBody>
      </p:sp>
      <p:pic>
        <p:nvPicPr>
          <p:cNvPr id="10" name="Picture 2" descr="Attēlu rezultāti vaicājumam “gas mask for 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852935"/>
            <a:ext cx="2606597" cy="342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2386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2</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323528" y="1700808"/>
            <a:ext cx="8553494" cy="4824536"/>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3600" dirty="0">
                <a:solidFill>
                  <a:schemeClr val="tx1"/>
                </a:solidFill>
                <a:latin typeface="Impact" panose="020B0806030902050204" pitchFamily="34" charset="0"/>
              </a:rPr>
              <a:t>Propaganda kā zinātne ļoti strauji uzplauka </a:t>
            </a:r>
            <a:r>
              <a:rPr lang="lv-LV" sz="3600" dirty="0" smtClean="0">
                <a:solidFill>
                  <a:schemeClr val="tx1"/>
                </a:solidFill>
                <a:latin typeface="Impact" panose="020B0806030902050204" pitchFamily="34" charset="0"/>
              </a:rPr>
              <a:t>Nacistiskajā Vācijā. Kā sauca Vācijas propagandas ministru II Pasaules kara laikā?</a:t>
            </a:r>
          </a:p>
          <a:p>
            <a:pPr marL="542925" indent="-542925">
              <a:buFont typeface="+mj-lt"/>
              <a:buAutoNum type="alphaLcParenR"/>
            </a:pPr>
            <a:r>
              <a:rPr lang="lv-LV" sz="3600" dirty="0" smtClean="0">
                <a:solidFill>
                  <a:schemeClr val="tx1"/>
                </a:solidFill>
                <a:latin typeface="Impact" panose="020B0806030902050204" pitchFamily="34" charset="0"/>
              </a:rPr>
              <a:t>Ādolfs </a:t>
            </a:r>
            <a:r>
              <a:rPr lang="lv-LV" sz="3600" dirty="0" err="1" smtClean="0">
                <a:solidFill>
                  <a:schemeClr val="tx1"/>
                </a:solidFill>
                <a:latin typeface="Impact" panose="020B0806030902050204" pitchFamily="34" charset="0"/>
              </a:rPr>
              <a:t>Šiklgrūbers</a:t>
            </a:r>
            <a:endParaRPr lang="lv-LV" sz="3600" dirty="0" smtClean="0">
              <a:solidFill>
                <a:schemeClr val="tx1"/>
              </a:solidFill>
              <a:latin typeface="Impact" panose="020B0806030902050204" pitchFamily="34" charset="0"/>
            </a:endParaRPr>
          </a:p>
          <a:p>
            <a:pPr marL="542925" indent="-542925">
              <a:buFont typeface="+mj-lt"/>
              <a:buAutoNum type="alphaLcParenR"/>
            </a:pPr>
            <a:r>
              <a:rPr lang="lv-LV" sz="3600" dirty="0" smtClean="0">
                <a:solidFill>
                  <a:schemeClr val="tx1"/>
                </a:solidFill>
                <a:latin typeface="Impact" panose="020B0806030902050204" pitchFamily="34" charset="0"/>
              </a:rPr>
              <a:t>Heinrihs </a:t>
            </a:r>
            <a:r>
              <a:rPr lang="lv-LV" sz="3600" dirty="0" err="1" smtClean="0">
                <a:solidFill>
                  <a:schemeClr val="tx1"/>
                </a:solidFill>
                <a:latin typeface="Impact" panose="020B0806030902050204" pitchFamily="34" charset="0"/>
              </a:rPr>
              <a:t>Himlers</a:t>
            </a:r>
            <a:endParaRPr lang="lv-LV" sz="3600" dirty="0" smtClean="0">
              <a:solidFill>
                <a:schemeClr val="tx1"/>
              </a:solidFill>
              <a:latin typeface="Impact" panose="020B0806030902050204" pitchFamily="34" charset="0"/>
            </a:endParaRPr>
          </a:p>
          <a:p>
            <a:pPr marL="542925" indent="-542925">
              <a:buFont typeface="+mj-lt"/>
              <a:buAutoNum type="alphaLcParenR"/>
            </a:pPr>
            <a:r>
              <a:rPr lang="lv-LV" sz="3600" dirty="0" smtClean="0">
                <a:solidFill>
                  <a:schemeClr val="tx1"/>
                </a:solidFill>
                <a:latin typeface="Impact" panose="020B0806030902050204" pitchFamily="34" charset="0"/>
              </a:rPr>
              <a:t>Hermanis </a:t>
            </a:r>
            <a:r>
              <a:rPr lang="lv-LV" sz="3600" dirty="0" err="1" smtClean="0">
                <a:solidFill>
                  <a:schemeClr val="tx1"/>
                </a:solidFill>
                <a:latin typeface="Impact" panose="020B0806030902050204" pitchFamily="34" charset="0"/>
              </a:rPr>
              <a:t>Gērings</a:t>
            </a:r>
            <a:endParaRPr lang="lv-LV" sz="3600" dirty="0" smtClean="0">
              <a:solidFill>
                <a:schemeClr val="tx1"/>
              </a:solidFill>
              <a:latin typeface="Impact" panose="020B0806030902050204" pitchFamily="34" charset="0"/>
            </a:endParaRPr>
          </a:p>
          <a:p>
            <a:pPr marL="542925" indent="-542925">
              <a:buFont typeface="+mj-lt"/>
              <a:buAutoNum type="alphaLcParenR"/>
            </a:pPr>
            <a:r>
              <a:rPr lang="lv-LV" sz="3600" dirty="0" smtClean="0">
                <a:solidFill>
                  <a:schemeClr val="tx1"/>
                </a:solidFill>
                <a:latin typeface="Impact" panose="020B0806030902050204" pitchFamily="34" charset="0"/>
              </a:rPr>
              <a:t>Jozefs </a:t>
            </a:r>
            <a:r>
              <a:rPr lang="lv-LV" sz="3600" dirty="0" err="1" smtClean="0">
                <a:solidFill>
                  <a:schemeClr val="tx1"/>
                </a:solidFill>
                <a:latin typeface="Impact" panose="020B0806030902050204" pitchFamily="34" charset="0"/>
              </a:rPr>
              <a:t>Gēbelss</a:t>
            </a:r>
            <a:endParaRPr lang="lv-LV" sz="3600" dirty="0" smtClean="0">
              <a:solidFill>
                <a:schemeClr val="tx1"/>
              </a:solidFill>
              <a:latin typeface="Impact" panose="020B0806030902050204" pitchFamily="34" charset="0"/>
            </a:endParaRPr>
          </a:p>
          <a:p>
            <a:pPr marL="542925" indent="-542925">
              <a:buFont typeface="+mj-lt"/>
              <a:buAutoNum type="alphaLcParenR"/>
            </a:pPr>
            <a:endParaRPr lang="lv-LV" sz="3600" dirty="0">
              <a:solidFill>
                <a:schemeClr val="tx1"/>
              </a:solidFill>
              <a:latin typeface="Impact" panose="020B0806030902050204" pitchFamily="34" charset="0"/>
            </a:endParaRPr>
          </a:p>
        </p:txBody>
      </p:sp>
      <p:sp>
        <p:nvSpPr>
          <p:cNvPr id="7" name="Taisnstūris 6"/>
          <p:cNvSpPr/>
          <p:nvPr/>
        </p:nvSpPr>
        <p:spPr>
          <a:xfrm>
            <a:off x="0" y="279407"/>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rgbClr val="FFC000"/>
                </a:solidFill>
                <a:latin typeface="Impact" panose="020B0806030902050204" pitchFamily="34" charset="0"/>
              </a:rPr>
              <a:t>Karš un zinātne</a:t>
            </a:r>
            <a:endParaRPr lang="lv-LV" sz="3600" cap="none" spc="0" dirty="0">
              <a:ln w="17780" cmpd="sng">
                <a:solidFill>
                  <a:schemeClr val="tx1"/>
                </a:solidFill>
                <a:prstDash val="solid"/>
                <a:miter lim="800000"/>
              </a:ln>
              <a:solidFill>
                <a:schemeClr val="accent2">
                  <a:lumMod val="60000"/>
                  <a:lumOff val="40000"/>
                </a:schemeClr>
              </a:solidFill>
              <a:latin typeface="Impact" panose="020B0806030902050204" pitchFamily="34" charset="0"/>
            </a:endParaRPr>
          </a:p>
        </p:txBody>
      </p:sp>
    </p:spTree>
    <p:extLst>
      <p:ext uri="{BB962C8B-B14F-4D97-AF65-F5344CB8AC3E}">
        <p14:creationId xmlns:p14="http://schemas.microsoft.com/office/powerpoint/2010/main" val="397242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2</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7" name="Taisnstūris 6"/>
          <p:cNvSpPr/>
          <p:nvPr/>
        </p:nvSpPr>
        <p:spPr>
          <a:xfrm>
            <a:off x="0" y="279407"/>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rgbClr val="FFC000"/>
                </a:solidFill>
                <a:latin typeface="Impact" panose="020B0806030902050204" pitchFamily="34" charset="0"/>
              </a:rPr>
              <a:t>Karš un zinātne</a:t>
            </a:r>
            <a:endParaRPr lang="lv-LV" sz="3600" cap="none" spc="0" dirty="0">
              <a:ln w="17780" cmpd="sng">
                <a:solidFill>
                  <a:schemeClr val="tx1"/>
                </a:solidFill>
                <a:prstDash val="solid"/>
                <a:miter lim="800000"/>
              </a:ln>
              <a:solidFill>
                <a:schemeClr val="accent2">
                  <a:lumMod val="60000"/>
                  <a:lumOff val="40000"/>
                </a:schemeClr>
              </a:solidFill>
              <a:latin typeface="Impact" panose="020B0806030902050204" pitchFamily="34" charset="0"/>
            </a:endParaRPr>
          </a:p>
        </p:txBody>
      </p:sp>
      <p:sp>
        <p:nvSpPr>
          <p:cNvPr id="9" name="Taisnstūris ar noapaļotiem stūriem 8"/>
          <p:cNvSpPr/>
          <p:nvPr/>
        </p:nvSpPr>
        <p:spPr>
          <a:xfrm>
            <a:off x="323528" y="1700808"/>
            <a:ext cx="8553494" cy="4824536"/>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3600" dirty="0" smtClean="0">
                <a:solidFill>
                  <a:schemeClr val="tx1"/>
                </a:solidFill>
                <a:latin typeface="Impact" panose="020B0806030902050204" pitchFamily="34" charset="0"/>
              </a:rPr>
              <a:t>Propaganda kā zinātne ļoti strauji uzplauka Nacistiskajā Vācijā. Kā sauca Vācijas propagandas ministru II Pasaules kara laikā?</a:t>
            </a:r>
          </a:p>
          <a:p>
            <a:pPr marL="542925" indent="-542925">
              <a:buFont typeface="+mj-lt"/>
              <a:buAutoNum type="alphaLcParenR"/>
            </a:pPr>
            <a:r>
              <a:rPr lang="lv-LV" sz="3600" dirty="0" smtClean="0">
                <a:solidFill>
                  <a:schemeClr val="tx1"/>
                </a:solidFill>
                <a:latin typeface="Impact" panose="020B0806030902050204" pitchFamily="34" charset="0"/>
              </a:rPr>
              <a:t>Ādolfs </a:t>
            </a:r>
            <a:r>
              <a:rPr lang="lv-LV" sz="3600" dirty="0" err="1" smtClean="0">
                <a:solidFill>
                  <a:schemeClr val="tx1"/>
                </a:solidFill>
                <a:latin typeface="Impact" panose="020B0806030902050204" pitchFamily="34" charset="0"/>
              </a:rPr>
              <a:t>Šiklgrūbers</a:t>
            </a:r>
            <a:endParaRPr lang="lv-LV" sz="3600" dirty="0" smtClean="0">
              <a:solidFill>
                <a:schemeClr val="tx1"/>
              </a:solidFill>
              <a:latin typeface="Impact" panose="020B0806030902050204" pitchFamily="34" charset="0"/>
            </a:endParaRPr>
          </a:p>
          <a:p>
            <a:pPr marL="542925" indent="-542925">
              <a:buFont typeface="+mj-lt"/>
              <a:buAutoNum type="alphaLcParenR"/>
            </a:pPr>
            <a:r>
              <a:rPr lang="lv-LV" sz="3600" dirty="0" smtClean="0">
                <a:solidFill>
                  <a:schemeClr val="tx1"/>
                </a:solidFill>
                <a:latin typeface="Impact" panose="020B0806030902050204" pitchFamily="34" charset="0"/>
              </a:rPr>
              <a:t>Heinrihs </a:t>
            </a:r>
            <a:r>
              <a:rPr lang="lv-LV" sz="3600" dirty="0" err="1" smtClean="0">
                <a:solidFill>
                  <a:schemeClr val="tx1"/>
                </a:solidFill>
                <a:latin typeface="Impact" panose="020B0806030902050204" pitchFamily="34" charset="0"/>
              </a:rPr>
              <a:t>Himlers</a:t>
            </a:r>
            <a:endParaRPr lang="lv-LV" sz="3600" dirty="0" smtClean="0">
              <a:solidFill>
                <a:schemeClr val="tx1"/>
              </a:solidFill>
              <a:latin typeface="Impact" panose="020B0806030902050204" pitchFamily="34" charset="0"/>
            </a:endParaRPr>
          </a:p>
          <a:p>
            <a:pPr marL="542925" indent="-542925">
              <a:buFont typeface="+mj-lt"/>
              <a:buAutoNum type="alphaLcParenR"/>
            </a:pPr>
            <a:r>
              <a:rPr lang="lv-LV" sz="3600" dirty="0" smtClean="0">
                <a:solidFill>
                  <a:schemeClr val="tx1"/>
                </a:solidFill>
                <a:latin typeface="Impact" panose="020B0806030902050204" pitchFamily="34" charset="0"/>
              </a:rPr>
              <a:t>Hermanis </a:t>
            </a:r>
            <a:r>
              <a:rPr lang="lv-LV" sz="3600" dirty="0" err="1" smtClean="0">
                <a:solidFill>
                  <a:schemeClr val="tx1"/>
                </a:solidFill>
                <a:latin typeface="Impact" panose="020B0806030902050204" pitchFamily="34" charset="0"/>
              </a:rPr>
              <a:t>Gērings</a:t>
            </a:r>
            <a:endParaRPr lang="lv-LV" sz="3600" dirty="0" smtClean="0">
              <a:solidFill>
                <a:schemeClr val="tx1"/>
              </a:solidFill>
              <a:latin typeface="Impact" panose="020B0806030902050204" pitchFamily="34" charset="0"/>
            </a:endParaRPr>
          </a:p>
          <a:p>
            <a:pPr marL="542925" indent="-542925">
              <a:buFont typeface="+mj-lt"/>
              <a:buAutoNum type="alphaLcParenR"/>
            </a:pPr>
            <a:r>
              <a:rPr lang="lv-LV" sz="3600" dirty="0" smtClean="0">
                <a:solidFill>
                  <a:srgbClr val="FFFF00"/>
                </a:solidFill>
                <a:latin typeface="Impact" panose="020B0806030902050204" pitchFamily="34" charset="0"/>
              </a:rPr>
              <a:t>Jozefs </a:t>
            </a:r>
            <a:r>
              <a:rPr lang="lv-LV" sz="3600" dirty="0" err="1" smtClean="0">
                <a:solidFill>
                  <a:srgbClr val="FFFF00"/>
                </a:solidFill>
                <a:latin typeface="Impact" panose="020B0806030902050204" pitchFamily="34" charset="0"/>
              </a:rPr>
              <a:t>Gēbelss</a:t>
            </a:r>
            <a:endParaRPr lang="lv-LV" sz="3600" dirty="0" smtClean="0">
              <a:solidFill>
                <a:srgbClr val="FFFF00"/>
              </a:solidFill>
              <a:latin typeface="Impact" panose="020B0806030902050204" pitchFamily="34" charset="0"/>
            </a:endParaRPr>
          </a:p>
          <a:p>
            <a:pPr marL="542925" indent="-542925">
              <a:buFont typeface="+mj-lt"/>
              <a:buAutoNum type="alphaLcParenR"/>
            </a:pPr>
            <a:endParaRPr lang="lv-LV" sz="3600" dirty="0">
              <a:solidFill>
                <a:schemeClr val="tx1"/>
              </a:solidFill>
              <a:latin typeface="Impact" panose="020B0806030902050204" pitchFamily="34" charset="0"/>
            </a:endParaRPr>
          </a:p>
        </p:txBody>
      </p:sp>
      <p:sp>
        <p:nvSpPr>
          <p:cNvPr id="6" name="Darbības poga: sākumlapa 5">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6146" name="Picture 2" descr="Attēlu rezultā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767100"/>
            <a:ext cx="1905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181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3</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251520" y="1844824"/>
            <a:ext cx="8640960" cy="468052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3600" dirty="0" smtClean="0">
                <a:solidFill>
                  <a:schemeClr val="tx1"/>
                </a:solidFill>
                <a:latin typeface="Impact" panose="020B0806030902050204" pitchFamily="34" charset="0"/>
              </a:rPr>
              <a:t>To atklāja Aleksandrs </a:t>
            </a:r>
            <a:r>
              <a:rPr lang="lv-LV" sz="3600" dirty="0" err="1" smtClean="0">
                <a:solidFill>
                  <a:schemeClr val="tx1"/>
                </a:solidFill>
                <a:latin typeface="Impact" panose="020B0806030902050204" pitchFamily="34" charset="0"/>
              </a:rPr>
              <a:t>Flemings</a:t>
            </a:r>
            <a:r>
              <a:rPr lang="lv-LV" sz="3600" dirty="0" smtClean="0">
                <a:solidFill>
                  <a:schemeClr val="tx1"/>
                </a:solidFill>
                <a:latin typeface="Impact" panose="020B0806030902050204" pitchFamily="34" charset="0"/>
              </a:rPr>
              <a:t> 1928.gadā, bet tikai II Pasaules kara laikā, pateicoties aktīvo vielu sastāvam, to medicīnā sāka izmantot masveidā.  Kas tas ir?</a:t>
            </a:r>
          </a:p>
          <a:p>
            <a:pPr marL="2371725" lvl="4" indent="-542925">
              <a:buFont typeface="+mj-lt"/>
              <a:buAutoNum type="alphaLcParenR"/>
            </a:pPr>
            <a:r>
              <a:rPr lang="lv-LV" sz="3600" dirty="0" smtClean="0">
                <a:solidFill>
                  <a:schemeClr val="tx1"/>
                </a:solidFill>
                <a:latin typeface="Impact" panose="020B0806030902050204" pitchFamily="34" charset="0"/>
              </a:rPr>
              <a:t>Slāpekļskābe</a:t>
            </a:r>
          </a:p>
          <a:p>
            <a:pPr marL="2371725" lvl="4" indent="-542925">
              <a:buFont typeface="+mj-lt"/>
              <a:buAutoNum type="alphaLcParenR"/>
            </a:pPr>
            <a:r>
              <a:rPr lang="lv-LV" sz="3600" dirty="0" smtClean="0">
                <a:solidFill>
                  <a:schemeClr val="tx1"/>
                </a:solidFill>
                <a:latin typeface="Impact" panose="020B0806030902050204" pitchFamily="34" charset="0"/>
              </a:rPr>
              <a:t>Penicilīns</a:t>
            </a:r>
          </a:p>
          <a:p>
            <a:pPr marL="2371725" lvl="4" indent="-542925">
              <a:buFont typeface="+mj-lt"/>
              <a:buAutoNum type="alphaLcParenR"/>
            </a:pPr>
            <a:r>
              <a:rPr lang="lv-LV" sz="3600" dirty="0" smtClean="0">
                <a:solidFill>
                  <a:schemeClr val="tx1"/>
                </a:solidFill>
                <a:latin typeface="Impact" panose="020B0806030902050204" pitchFamily="34" charset="0"/>
              </a:rPr>
              <a:t>Hlors</a:t>
            </a:r>
          </a:p>
          <a:p>
            <a:pPr marL="2371725" lvl="4" indent="-542925">
              <a:buFont typeface="+mj-lt"/>
              <a:buAutoNum type="alphaLcParenR"/>
            </a:pPr>
            <a:r>
              <a:rPr lang="lv-LV" sz="3600" dirty="0" smtClean="0">
                <a:solidFill>
                  <a:schemeClr val="tx1"/>
                </a:solidFill>
                <a:latin typeface="Impact" panose="020B0806030902050204" pitchFamily="34" charset="0"/>
              </a:rPr>
              <a:t>Sūnas</a:t>
            </a:r>
          </a:p>
          <a:p>
            <a:pPr marL="542925" indent="-542925">
              <a:buFont typeface="+mj-lt"/>
              <a:buAutoNum type="alphaLcParenR"/>
            </a:pPr>
            <a:endParaRPr lang="lv-LV" sz="3600" dirty="0">
              <a:solidFill>
                <a:schemeClr val="tx1"/>
              </a:solidFill>
              <a:latin typeface="Impact" panose="020B0806030902050204" pitchFamily="34" charset="0"/>
            </a:endParaRPr>
          </a:p>
        </p:txBody>
      </p:sp>
      <p:sp>
        <p:nvSpPr>
          <p:cNvPr id="7" name="Taisnstūris 6"/>
          <p:cNvSpPr/>
          <p:nvPr/>
        </p:nvSpPr>
        <p:spPr>
          <a:xfrm>
            <a:off x="0" y="279407"/>
            <a:ext cx="6084168"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rgbClr val="FFC000"/>
                </a:solidFill>
                <a:latin typeface="Impact" panose="020B0806030902050204" pitchFamily="34" charset="0"/>
              </a:rPr>
              <a:t>Karš un zinātne</a:t>
            </a:r>
            <a:endParaRPr lang="lv-LV" sz="3600" cap="none" spc="0" dirty="0">
              <a:ln w="17780" cmpd="sng">
                <a:solidFill>
                  <a:schemeClr val="tx1"/>
                </a:solidFill>
                <a:prstDash val="solid"/>
                <a:miter lim="800000"/>
              </a:ln>
              <a:solidFill>
                <a:schemeClr val="accent2">
                  <a:lumMod val="60000"/>
                  <a:lumOff val="40000"/>
                </a:schemeClr>
              </a:solidFill>
              <a:latin typeface="Impact" panose="020B0806030902050204" pitchFamily="34" charset="0"/>
            </a:endParaRPr>
          </a:p>
        </p:txBody>
      </p:sp>
    </p:spTree>
    <p:extLst>
      <p:ext uri="{BB962C8B-B14F-4D97-AF65-F5344CB8AC3E}">
        <p14:creationId xmlns:p14="http://schemas.microsoft.com/office/powerpoint/2010/main" val="1131391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3</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7" name="Taisnstūris 6"/>
          <p:cNvSpPr/>
          <p:nvPr/>
        </p:nvSpPr>
        <p:spPr>
          <a:xfrm>
            <a:off x="0" y="279407"/>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rgbClr val="FFC000"/>
                </a:solidFill>
                <a:latin typeface="Impact" panose="020B0806030902050204" pitchFamily="34" charset="0"/>
              </a:rPr>
              <a:t>Karš un zinātne</a:t>
            </a:r>
            <a:endParaRPr lang="lv-LV" sz="3600" cap="none" spc="0" dirty="0">
              <a:ln w="17780" cmpd="sng">
                <a:solidFill>
                  <a:schemeClr val="tx1"/>
                </a:solidFill>
                <a:prstDash val="solid"/>
                <a:miter lim="800000"/>
              </a:ln>
              <a:solidFill>
                <a:schemeClr val="accent2">
                  <a:lumMod val="60000"/>
                  <a:lumOff val="40000"/>
                </a:schemeClr>
              </a:solidFill>
              <a:latin typeface="Impact" panose="020B0806030902050204" pitchFamily="34" charset="0"/>
            </a:endParaRPr>
          </a:p>
        </p:txBody>
      </p:sp>
      <p:sp>
        <p:nvSpPr>
          <p:cNvPr id="9" name="Taisnstūris ar noapaļotiem stūriem 8"/>
          <p:cNvSpPr/>
          <p:nvPr/>
        </p:nvSpPr>
        <p:spPr>
          <a:xfrm>
            <a:off x="251520" y="1844824"/>
            <a:ext cx="8640960" cy="468052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3600" dirty="0" smtClean="0">
                <a:solidFill>
                  <a:schemeClr val="tx1"/>
                </a:solidFill>
                <a:latin typeface="Impact" panose="020B0806030902050204" pitchFamily="34" charset="0"/>
              </a:rPr>
              <a:t>To atklāja Aleksandrs </a:t>
            </a:r>
            <a:r>
              <a:rPr lang="lv-LV" sz="3600" dirty="0" err="1" smtClean="0">
                <a:solidFill>
                  <a:schemeClr val="tx1"/>
                </a:solidFill>
                <a:latin typeface="Impact" panose="020B0806030902050204" pitchFamily="34" charset="0"/>
              </a:rPr>
              <a:t>Flemings</a:t>
            </a:r>
            <a:r>
              <a:rPr lang="lv-LV" sz="3600" dirty="0" smtClean="0">
                <a:solidFill>
                  <a:schemeClr val="tx1"/>
                </a:solidFill>
                <a:latin typeface="Impact" panose="020B0806030902050204" pitchFamily="34" charset="0"/>
              </a:rPr>
              <a:t> 1928.gadā, bet tikai II Pasaules kara laikā, pateicoties aktīvo vielu sastāvam, to medicīnā sāka izmantot masveidā.  Kas tas ir?</a:t>
            </a:r>
          </a:p>
          <a:p>
            <a:pPr marL="1000125" lvl="1" indent="-542925">
              <a:buFont typeface="+mj-lt"/>
              <a:buAutoNum type="alphaLcParenR"/>
            </a:pPr>
            <a:r>
              <a:rPr lang="lv-LV" sz="3600" dirty="0" smtClean="0">
                <a:solidFill>
                  <a:schemeClr val="tx1"/>
                </a:solidFill>
                <a:latin typeface="Impact" panose="020B0806030902050204" pitchFamily="34" charset="0"/>
              </a:rPr>
              <a:t>Slāpekļskābe</a:t>
            </a:r>
          </a:p>
          <a:p>
            <a:pPr marL="1000125" lvl="1" indent="-542925">
              <a:buFont typeface="+mj-lt"/>
              <a:buAutoNum type="alphaLcParenR"/>
            </a:pPr>
            <a:r>
              <a:rPr lang="lv-LV" sz="3600" dirty="0" smtClean="0">
                <a:solidFill>
                  <a:srgbClr val="FFFF00"/>
                </a:solidFill>
                <a:latin typeface="Impact" panose="020B0806030902050204" pitchFamily="34" charset="0"/>
              </a:rPr>
              <a:t>Penicilīns</a:t>
            </a:r>
          </a:p>
          <a:p>
            <a:pPr marL="1000125" lvl="1" indent="-542925">
              <a:buFont typeface="+mj-lt"/>
              <a:buAutoNum type="alphaLcParenR"/>
            </a:pPr>
            <a:r>
              <a:rPr lang="lv-LV" sz="3600" dirty="0" smtClean="0">
                <a:solidFill>
                  <a:schemeClr val="tx1"/>
                </a:solidFill>
                <a:latin typeface="Impact" panose="020B0806030902050204" pitchFamily="34" charset="0"/>
              </a:rPr>
              <a:t>Hlors</a:t>
            </a:r>
          </a:p>
          <a:p>
            <a:pPr marL="1000125" lvl="1" indent="-542925">
              <a:buFont typeface="+mj-lt"/>
              <a:buAutoNum type="alphaLcParenR"/>
            </a:pPr>
            <a:r>
              <a:rPr lang="lv-LV" sz="3600" dirty="0" smtClean="0">
                <a:solidFill>
                  <a:schemeClr val="tx1"/>
                </a:solidFill>
                <a:latin typeface="Impact" panose="020B0806030902050204" pitchFamily="34" charset="0"/>
              </a:rPr>
              <a:t>Sūnas</a:t>
            </a:r>
          </a:p>
          <a:p>
            <a:pPr marL="542925" indent="-542925">
              <a:buFont typeface="+mj-lt"/>
              <a:buAutoNum type="alphaLcParenR"/>
            </a:pPr>
            <a:endParaRPr lang="lv-LV" sz="3600" dirty="0">
              <a:solidFill>
                <a:schemeClr val="tx1"/>
              </a:solidFill>
              <a:latin typeface="Impact" panose="020B0806030902050204" pitchFamily="34" charset="0"/>
            </a:endParaRPr>
          </a:p>
        </p:txBody>
      </p:sp>
      <p:sp>
        <p:nvSpPr>
          <p:cNvPr id="6" name="Darbības poga: sākumlapa 5">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098" name="Picture 2" descr="Attēlu rezultāti vaicājumam “Penicilī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443189"/>
            <a:ext cx="3836198" cy="231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657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40 punkti</a:t>
            </a:r>
            <a:endParaRPr lang="lv-LV" sz="4400" dirty="0">
              <a:solidFill>
                <a:schemeClr val="tx1"/>
              </a:solidFill>
              <a:latin typeface="Impact" panose="020B0806030902050204" pitchFamily="34" charset="0"/>
            </a:endParaRPr>
          </a:p>
        </p:txBody>
      </p:sp>
      <p:sp>
        <p:nvSpPr>
          <p:cNvPr id="7" name="Taisnstūris 6"/>
          <p:cNvSpPr/>
          <p:nvPr/>
        </p:nvSpPr>
        <p:spPr>
          <a:xfrm>
            <a:off x="0" y="279407"/>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rgbClr val="FFC000"/>
                </a:solidFill>
                <a:latin typeface="Impact" panose="020B0806030902050204" pitchFamily="34" charset="0"/>
              </a:rPr>
              <a:t>Karš un zinātne</a:t>
            </a:r>
            <a:endParaRPr lang="lv-LV" sz="3600" cap="none" spc="0" dirty="0">
              <a:ln w="17780" cmpd="sng">
                <a:solidFill>
                  <a:schemeClr val="tx1"/>
                </a:solidFill>
                <a:prstDash val="solid"/>
                <a:miter lim="800000"/>
              </a:ln>
              <a:solidFill>
                <a:schemeClr val="accent2">
                  <a:lumMod val="60000"/>
                  <a:lumOff val="40000"/>
                </a:schemeClr>
              </a:solidFill>
              <a:latin typeface="Impact" panose="020B0806030902050204" pitchFamily="34" charset="0"/>
            </a:endParaRPr>
          </a:p>
        </p:txBody>
      </p:sp>
      <p:sp>
        <p:nvSpPr>
          <p:cNvPr id="27" name="Taisnstūris ar noapaļotiem stūriem 26"/>
          <p:cNvSpPr/>
          <p:nvPr/>
        </p:nvSpPr>
        <p:spPr>
          <a:xfrm>
            <a:off x="467544" y="1700808"/>
            <a:ext cx="8208912" cy="460851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4000" dirty="0" smtClean="0">
                <a:solidFill>
                  <a:schemeClr val="tx1"/>
                </a:solidFill>
                <a:latin typeface="Impact" panose="020B0806030902050204" pitchFamily="34" charset="0"/>
              </a:rPr>
              <a:t>Pirmos trīs prototipus radīja ASV un dēvēja par «lietiņu», «mazuli» un «resnuli». Kas tie ir?</a:t>
            </a:r>
          </a:p>
          <a:p>
            <a:pPr marL="542925" indent="-542925">
              <a:buFont typeface="+mj-lt"/>
              <a:buAutoNum type="alphaLcParenR"/>
            </a:pPr>
            <a:r>
              <a:rPr lang="lv-LV" sz="4000" dirty="0" smtClean="0">
                <a:solidFill>
                  <a:schemeClr val="tx1"/>
                </a:solidFill>
                <a:latin typeface="Impact" panose="020B0806030902050204" pitchFamily="34" charset="0"/>
              </a:rPr>
              <a:t>Tanki</a:t>
            </a:r>
          </a:p>
          <a:p>
            <a:pPr marL="542925" indent="-542925">
              <a:buFont typeface="+mj-lt"/>
              <a:buAutoNum type="alphaLcParenR"/>
            </a:pPr>
            <a:r>
              <a:rPr lang="lv-LV" sz="4000" dirty="0" smtClean="0">
                <a:solidFill>
                  <a:schemeClr val="tx1"/>
                </a:solidFill>
                <a:latin typeface="Impact" panose="020B0806030902050204" pitchFamily="34" charset="0"/>
              </a:rPr>
              <a:t>Zemūdenes</a:t>
            </a:r>
          </a:p>
          <a:p>
            <a:pPr marL="542925" indent="-542925">
              <a:buFont typeface="+mj-lt"/>
              <a:buAutoNum type="alphaLcParenR"/>
            </a:pPr>
            <a:r>
              <a:rPr lang="lv-LV" sz="4000" dirty="0" smtClean="0">
                <a:solidFill>
                  <a:schemeClr val="tx1"/>
                </a:solidFill>
                <a:latin typeface="Impact" panose="020B0806030902050204" pitchFamily="34" charset="0"/>
              </a:rPr>
              <a:t>Atombumbas</a:t>
            </a:r>
          </a:p>
          <a:p>
            <a:pPr marL="542925" indent="-542925">
              <a:buFont typeface="+mj-lt"/>
              <a:buAutoNum type="alphaLcParenR"/>
            </a:pPr>
            <a:r>
              <a:rPr lang="lv-LV" sz="4000" dirty="0" smtClean="0">
                <a:solidFill>
                  <a:schemeClr val="tx1"/>
                </a:solidFill>
                <a:latin typeface="Impact" panose="020B0806030902050204" pitchFamily="34" charset="0"/>
              </a:rPr>
              <a:t>Kosmosa kuģi</a:t>
            </a:r>
            <a:endParaRPr lang="lv-LV" sz="4000" dirty="0">
              <a:solidFill>
                <a:schemeClr val="tx1"/>
              </a:solidFill>
              <a:latin typeface="Impact" panose="020B0806030902050204" pitchFamily="34" charset="0"/>
            </a:endParaRPr>
          </a:p>
          <a:p>
            <a:pPr algn="ctr"/>
            <a:endParaRPr lang="lv-LV" sz="6600" dirty="0" smtClean="0">
              <a:solidFill>
                <a:schemeClr val="tx1"/>
              </a:solidFill>
              <a:latin typeface="Impact" panose="020B0806030902050204" pitchFamily="34" charset="0"/>
            </a:endParaRPr>
          </a:p>
          <a:p>
            <a:pPr algn="ctr"/>
            <a:endParaRPr lang="lv-LV" sz="6600" dirty="0">
              <a:solidFill>
                <a:schemeClr val="tx1"/>
              </a:solidFill>
              <a:latin typeface="Impact" panose="020B0806030902050204" pitchFamily="34" charset="0"/>
            </a:endParaRPr>
          </a:p>
        </p:txBody>
      </p:sp>
    </p:spTree>
    <p:extLst>
      <p:ext uri="{BB962C8B-B14F-4D97-AF65-F5344CB8AC3E}">
        <p14:creationId xmlns:p14="http://schemas.microsoft.com/office/powerpoint/2010/main" val="1112400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4</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7" name="Taisnstūris 6"/>
          <p:cNvSpPr/>
          <p:nvPr/>
        </p:nvSpPr>
        <p:spPr>
          <a:xfrm>
            <a:off x="0" y="279407"/>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rgbClr val="FFC000"/>
                </a:solidFill>
                <a:latin typeface="Impact" panose="020B0806030902050204" pitchFamily="34" charset="0"/>
              </a:rPr>
              <a:t>Karš un zinātne</a:t>
            </a:r>
            <a:endParaRPr lang="lv-LV" sz="3600" cap="none" spc="0" dirty="0">
              <a:ln w="17780" cmpd="sng">
                <a:solidFill>
                  <a:schemeClr val="tx1"/>
                </a:solidFill>
                <a:prstDash val="solid"/>
                <a:miter lim="800000"/>
              </a:ln>
              <a:solidFill>
                <a:schemeClr val="accent2">
                  <a:lumMod val="60000"/>
                  <a:lumOff val="40000"/>
                </a:schemeClr>
              </a:solidFill>
              <a:latin typeface="Impact" panose="020B0806030902050204" pitchFamily="34" charset="0"/>
            </a:endParaRPr>
          </a:p>
        </p:txBody>
      </p:sp>
      <p:sp>
        <p:nvSpPr>
          <p:cNvPr id="6" name="Darbības poga: sākumlapa 5">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aisnstūris ar noapaļotiem stūriem 8"/>
          <p:cNvSpPr/>
          <p:nvPr/>
        </p:nvSpPr>
        <p:spPr>
          <a:xfrm>
            <a:off x="467544" y="1700808"/>
            <a:ext cx="8208912" cy="460851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4000" dirty="0" smtClean="0">
                <a:solidFill>
                  <a:schemeClr val="tx1"/>
                </a:solidFill>
                <a:latin typeface="Impact" panose="020B0806030902050204" pitchFamily="34" charset="0"/>
              </a:rPr>
              <a:t>Pirmos trīs prototipus radīja ASV un dēvēja par «lietiņu», «mazuli» un «resnuli». Kas tie ir?</a:t>
            </a:r>
          </a:p>
          <a:p>
            <a:pPr marL="542925" indent="-542925">
              <a:buFont typeface="+mj-lt"/>
              <a:buAutoNum type="alphaLcParenR"/>
            </a:pPr>
            <a:r>
              <a:rPr lang="lv-LV" sz="4000" dirty="0" smtClean="0">
                <a:solidFill>
                  <a:srgbClr val="FFFF00"/>
                </a:solidFill>
                <a:latin typeface="Impact" panose="020B0806030902050204" pitchFamily="34" charset="0"/>
              </a:rPr>
              <a:t>Atombumbas</a:t>
            </a:r>
          </a:p>
          <a:p>
            <a:pPr marL="542925" indent="-542925">
              <a:buFont typeface="+mj-lt"/>
              <a:buAutoNum type="alphaLcParenR"/>
            </a:pPr>
            <a:r>
              <a:rPr lang="lv-LV" sz="4000" dirty="0" smtClean="0">
                <a:solidFill>
                  <a:schemeClr val="tx1"/>
                </a:solidFill>
                <a:latin typeface="Impact" panose="020B0806030902050204" pitchFamily="34" charset="0"/>
              </a:rPr>
              <a:t>Tanki</a:t>
            </a:r>
          </a:p>
          <a:p>
            <a:pPr marL="542925" indent="-542925">
              <a:buFont typeface="+mj-lt"/>
              <a:buAutoNum type="alphaLcParenR"/>
            </a:pPr>
            <a:r>
              <a:rPr lang="lv-LV" sz="4000" dirty="0" smtClean="0">
                <a:solidFill>
                  <a:schemeClr val="tx1"/>
                </a:solidFill>
                <a:latin typeface="Impact" panose="020B0806030902050204" pitchFamily="34" charset="0"/>
              </a:rPr>
              <a:t>Zemūdenes</a:t>
            </a:r>
          </a:p>
          <a:p>
            <a:pPr marL="542925" indent="-542925">
              <a:buFont typeface="+mj-lt"/>
              <a:buAutoNum type="alphaLcParenR"/>
            </a:pPr>
            <a:r>
              <a:rPr lang="lv-LV" sz="4000" dirty="0" smtClean="0">
                <a:solidFill>
                  <a:schemeClr val="tx1"/>
                </a:solidFill>
                <a:latin typeface="Impact" panose="020B0806030902050204" pitchFamily="34" charset="0"/>
              </a:rPr>
              <a:t>Kosmosa kuģi</a:t>
            </a:r>
            <a:endParaRPr lang="lv-LV" sz="4000" dirty="0">
              <a:solidFill>
                <a:schemeClr val="tx1"/>
              </a:solidFill>
              <a:latin typeface="Impact" panose="020B0806030902050204" pitchFamily="34" charset="0"/>
            </a:endParaRPr>
          </a:p>
          <a:p>
            <a:pPr algn="ctr"/>
            <a:endParaRPr lang="lv-LV" sz="6600" dirty="0" smtClean="0">
              <a:solidFill>
                <a:schemeClr val="tx1"/>
              </a:solidFill>
              <a:latin typeface="Impact" panose="020B0806030902050204" pitchFamily="34" charset="0"/>
            </a:endParaRPr>
          </a:p>
          <a:p>
            <a:pPr algn="ctr"/>
            <a:endParaRPr lang="lv-LV" sz="6600" dirty="0">
              <a:solidFill>
                <a:schemeClr val="tx1"/>
              </a:solidFill>
              <a:latin typeface="Impact" panose="020B0806030902050204" pitchFamily="34" charset="0"/>
            </a:endParaRPr>
          </a:p>
        </p:txBody>
      </p:sp>
      <p:pic>
        <p:nvPicPr>
          <p:cNvPr id="7170" name="Picture 2" descr="Nākamo atombumbu... Autors: Silīcijs Fakti par atombumbā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284984"/>
            <a:ext cx="2752725" cy="16573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1014kg urāna vai 56kg... Autors: Silīcijs Fakti par atombumbā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5080186"/>
            <a:ext cx="2369890" cy="1589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0787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5</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251520" y="1700808"/>
            <a:ext cx="8625502" cy="4896544"/>
          </a:xfrm>
          <a:prstGeom prst="roundRect">
            <a:avLst>
              <a:gd name="adj" fmla="val 12869"/>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3600" dirty="0" smtClean="0">
                <a:solidFill>
                  <a:schemeClr val="tx1"/>
                </a:solidFill>
                <a:latin typeface="Impact" panose="020B0806030902050204" pitchFamily="34" charset="0"/>
              </a:rPr>
              <a:t>Attēlā redzama 1700. </a:t>
            </a:r>
            <a:r>
              <a:rPr lang="lv-LV" sz="3600" dirty="0" err="1" smtClean="0">
                <a:solidFill>
                  <a:schemeClr val="tx1"/>
                </a:solidFill>
                <a:latin typeface="Impact" panose="020B0806030902050204" pitchFamily="34" charset="0"/>
              </a:rPr>
              <a:t>ga-</a:t>
            </a:r>
            <a:endParaRPr lang="lv-LV" sz="3600" dirty="0" smtClean="0">
              <a:solidFill>
                <a:schemeClr val="tx1"/>
              </a:solidFill>
              <a:latin typeface="Impact" panose="020B0806030902050204" pitchFamily="34" charset="0"/>
            </a:endParaRPr>
          </a:p>
          <a:p>
            <a:r>
              <a:rPr lang="lv-LV" sz="3600" dirty="0" err="1" smtClean="0">
                <a:solidFill>
                  <a:schemeClr val="tx1"/>
                </a:solidFill>
                <a:latin typeface="Impact" panose="020B0806030902050204" pitchFamily="34" charset="0"/>
              </a:rPr>
              <a:t>dā</a:t>
            </a:r>
            <a:r>
              <a:rPr lang="lv-LV" sz="3600" dirty="0" smtClean="0">
                <a:solidFill>
                  <a:schemeClr val="tx1"/>
                </a:solidFill>
                <a:latin typeface="Impact" panose="020B0806030902050204" pitchFamily="34" charset="0"/>
              </a:rPr>
              <a:t> veiktā Kokneses pils </a:t>
            </a:r>
          </a:p>
          <a:p>
            <a:r>
              <a:rPr lang="lv-LV" sz="3600" dirty="0" smtClean="0">
                <a:solidFill>
                  <a:schemeClr val="tx1"/>
                </a:solidFill>
                <a:latin typeface="Impact" panose="020B0806030902050204" pitchFamily="34" charset="0"/>
              </a:rPr>
              <a:t>ieņemšana. Ar kāda </a:t>
            </a:r>
          </a:p>
          <a:p>
            <a:r>
              <a:rPr lang="lv-LV" sz="3600" dirty="0" smtClean="0">
                <a:solidFill>
                  <a:schemeClr val="tx1"/>
                </a:solidFill>
                <a:latin typeface="Impact" panose="020B0806030902050204" pitchFamily="34" charset="0"/>
              </a:rPr>
              <a:t>veida ieročiem to veica?</a:t>
            </a:r>
          </a:p>
          <a:p>
            <a:pPr marL="992188" lvl="1" indent="-534988">
              <a:buFont typeface="+mj-lt"/>
              <a:buAutoNum type="alphaLcParenR"/>
            </a:pPr>
            <a:r>
              <a:rPr lang="lv-LV" sz="3600" dirty="0">
                <a:solidFill>
                  <a:schemeClr val="tx1"/>
                </a:solidFill>
                <a:latin typeface="Impact" panose="020B0806030902050204" pitchFamily="34" charset="0"/>
              </a:rPr>
              <a:t>G</a:t>
            </a:r>
            <a:r>
              <a:rPr lang="lv-LV" sz="3600" dirty="0" smtClean="0">
                <a:solidFill>
                  <a:schemeClr val="tx1"/>
                </a:solidFill>
                <a:latin typeface="Impact" panose="020B0806030902050204" pitchFamily="34" charset="0"/>
              </a:rPr>
              <a:t>aisa mīnām</a:t>
            </a:r>
            <a:endParaRPr lang="lv-LV" sz="3600" dirty="0">
              <a:solidFill>
                <a:schemeClr val="tx1"/>
              </a:solidFill>
              <a:latin typeface="Impact" panose="020B0806030902050204" pitchFamily="34" charset="0"/>
            </a:endParaRPr>
          </a:p>
          <a:p>
            <a:pPr marL="992188" lvl="1" indent="-534988">
              <a:buFont typeface="+mj-lt"/>
              <a:buAutoNum type="alphaLcParenR"/>
            </a:pPr>
            <a:r>
              <a:rPr lang="lv-LV" sz="3600" dirty="0">
                <a:solidFill>
                  <a:schemeClr val="tx1"/>
                </a:solidFill>
                <a:latin typeface="Impact" panose="020B0806030902050204" pitchFamily="34" charset="0"/>
              </a:rPr>
              <a:t>L</a:t>
            </a:r>
            <a:r>
              <a:rPr lang="lv-LV" sz="3600" dirty="0" smtClean="0">
                <a:solidFill>
                  <a:schemeClr val="tx1"/>
                </a:solidFill>
                <a:latin typeface="Impact" panose="020B0806030902050204" pitchFamily="34" charset="0"/>
              </a:rPr>
              <a:t>ielgabaliem</a:t>
            </a:r>
          </a:p>
          <a:p>
            <a:pPr marL="992188" lvl="1" indent="-534988">
              <a:buFont typeface="+mj-lt"/>
              <a:buAutoNum type="alphaLcParenR"/>
            </a:pPr>
            <a:r>
              <a:rPr lang="lv-LV" sz="3600" dirty="0">
                <a:solidFill>
                  <a:schemeClr val="tx1"/>
                </a:solidFill>
                <a:latin typeface="Impact" panose="020B0806030902050204" pitchFamily="34" charset="0"/>
              </a:rPr>
              <a:t>K</a:t>
            </a:r>
            <a:r>
              <a:rPr lang="lv-LV" sz="3600" dirty="0" smtClean="0">
                <a:solidFill>
                  <a:schemeClr val="tx1"/>
                </a:solidFill>
                <a:latin typeface="Impact" panose="020B0806030902050204" pitchFamily="34" charset="0"/>
              </a:rPr>
              <a:t>atapultām</a:t>
            </a:r>
          </a:p>
          <a:p>
            <a:pPr marL="992188" lvl="1" indent="-534988">
              <a:buFont typeface="+mj-lt"/>
              <a:buAutoNum type="alphaLcParenR"/>
            </a:pPr>
            <a:r>
              <a:rPr lang="lv-LV" sz="3600" dirty="0" err="1">
                <a:solidFill>
                  <a:schemeClr val="tx1"/>
                </a:solidFill>
                <a:latin typeface="Impact" panose="020B0806030902050204" pitchFamily="34" charset="0"/>
              </a:rPr>
              <a:t>Ž</a:t>
            </a:r>
            <a:r>
              <a:rPr lang="lv-LV" sz="3600" dirty="0" err="1" smtClean="0">
                <a:solidFill>
                  <a:schemeClr val="tx1"/>
                </a:solidFill>
                <a:latin typeface="Impact" panose="020B0806030902050204" pitchFamily="34" charset="0"/>
              </a:rPr>
              <a:t>iroplāniem</a:t>
            </a:r>
            <a:endParaRPr lang="lv-LV" sz="3600" dirty="0">
              <a:solidFill>
                <a:schemeClr val="tx1"/>
              </a:solidFill>
              <a:latin typeface="Impact" panose="020B0806030902050204" pitchFamily="34" charset="0"/>
            </a:endParaRPr>
          </a:p>
        </p:txBody>
      </p:sp>
      <p:sp>
        <p:nvSpPr>
          <p:cNvPr id="7" name="Taisnstūris 6"/>
          <p:cNvSpPr/>
          <p:nvPr/>
        </p:nvSpPr>
        <p:spPr>
          <a:xfrm>
            <a:off x="0" y="279407"/>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rgbClr val="FFC000"/>
                </a:solidFill>
                <a:latin typeface="Impact" panose="020B0806030902050204" pitchFamily="34" charset="0"/>
              </a:rPr>
              <a:t>Karš un zinātne</a:t>
            </a:r>
            <a:endParaRPr lang="lv-LV" sz="3600" cap="none" spc="0" dirty="0">
              <a:ln w="17780" cmpd="sng">
                <a:solidFill>
                  <a:schemeClr val="tx1"/>
                </a:solidFill>
                <a:prstDash val="solid"/>
                <a:miter lim="800000"/>
              </a:ln>
              <a:solidFill>
                <a:schemeClr val="accent2">
                  <a:lumMod val="60000"/>
                  <a:lumOff val="40000"/>
                </a:schemeClr>
              </a:solidFill>
              <a:latin typeface="Impact" panose="020B0806030902050204" pitchFamily="34" charset="0"/>
            </a:endParaRPr>
          </a:p>
        </p:txBody>
      </p:sp>
      <p:pic>
        <p:nvPicPr>
          <p:cNvPr id="8194" name="Picture 2" descr="Attēlu rezultāti vaicājumam “koknese 1700”"/>
          <p:cNvPicPr>
            <a:picLocks noChangeAspect="1" noChangeArrowheads="1"/>
          </p:cNvPicPr>
          <p:nvPr/>
        </p:nvPicPr>
        <p:blipFill rotWithShape="1">
          <a:blip r:embed="rId2">
            <a:extLst>
              <a:ext uri="{28A0092B-C50C-407E-A947-70E740481C1C}">
                <a14:useLocalDpi xmlns:a14="http://schemas.microsoft.com/office/drawing/2010/main" val="0"/>
              </a:ext>
            </a:extLst>
          </a:blip>
          <a:srcRect l="8305" t="38668" r="39689" b="18963"/>
          <a:stretch/>
        </p:blipFill>
        <p:spPr bwMode="auto">
          <a:xfrm>
            <a:off x="5187433" y="1700809"/>
            <a:ext cx="3921071"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562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218519" y="44624"/>
            <a:ext cx="8640959" cy="1862048"/>
          </a:xfrm>
          <a:prstGeom prst="rect">
            <a:avLst/>
          </a:prstGeom>
          <a:noFill/>
        </p:spPr>
        <p:txBody>
          <a:bodyPr wrap="square" lIns="91440" tIns="45720" rIns="91440" bIns="45720">
            <a:spAutoFit/>
          </a:bodyPr>
          <a:lstStyle/>
          <a:p>
            <a:pPr algn="ctr"/>
            <a:r>
              <a:rPr lang="lv-LV" sz="11500" cap="none" spc="0" dirty="0" smtClean="0">
                <a:ln w="17780" cmpd="sng">
                  <a:solidFill>
                    <a:schemeClr val="tx1"/>
                  </a:solidFill>
                  <a:prstDash val="solid"/>
                  <a:miter lim="800000"/>
                </a:ln>
                <a:solidFill>
                  <a:srgbClr val="FFC000"/>
                </a:solidFill>
                <a:latin typeface="Impact" panose="020B0806030902050204" pitchFamily="34" charset="0"/>
              </a:rPr>
              <a:t>M</a:t>
            </a:r>
            <a:r>
              <a:rPr lang="lv-LV" sz="11500" dirty="0" smtClean="0">
                <a:ln w="17780" cmpd="sng">
                  <a:solidFill>
                    <a:schemeClr val="tx1"/>
                  </a:solidFill>
                  <a:prstDash val="solid"/>
                  <a:miter lim="800000"/>
                </a:ln>
                <a:solidFill>
                  <a:srgbClr val="FFC000"/>
                </a:solidFill>
                <a:latin typeface="Impact" panose="020B0806030902050204" pitchFamily="34" charset="0"/>
              </a:rPr>
              <a:t>atemātika</a:t>
            </a:r>
            <a:endParaRPr lang="lv-LV" sz="5400" cap="none" spc="0" dirty="0">
              <a:ln w="17780" cmpd="sng">
                <a:solidFill>
                  <a:schemeClr val="tx1"/>
                </a:solidFill>
                <a:prstDash val="solid"/>
                <a:miter lim="800000"/>
              </a:ln>
              <a:solidFill>
                <a:srgbClr val="FFC000"/>
              </a:solidFill>
              <a:latin typeface="Impact" panose="020B0806030902050204" pitchFamily="34" charset="0"/>
            </a:endParaRPr>
          </a:p>
        </p:txBody>
      </p:sp>
      <p:sp>
        <p:nvSpPr>
          <p:cNvPr id="2" name="Taisnstūris ar noapaļotiem stūriem 1">
            <a:hlinkClick r:id="rId2" action="ppaction://hlinksldjump" highlightClick="1"/>
          </p:cNvPr>
          <p:cNvSpPr/>
          <p:nvPr/>
        </p:nvSpPr>
        <p:spPr>
          <a:xfrm>
            <a:off x="251520" y="1916832"/>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hlinkClick r:id="rId2" action="ppaction://hlinksldjump"/>
              </a:rPr>
              <a:t>10 punkti</a:t>
            </a:r>
            <a:endParaRPr lang="lv-LV" sz="4400" dirty="0">
              <a:solidFill>
                <a:schemeClr val="tx1"/>
              </a:solidFill>
              <a:latin typeface="Impact" panose="020B0806030902050204" pitchFamily="34" charset="0"/>
            </a:endParaRPr>
          </a:p>
        </p:txBody>
      </p:sp>
      <p:sp>
        <p:nvSpPr>
          <p:cNvPr id="12" name="Taisnstūris ar noapaļotiem stūriem 11">
            <a:hlinkClick r:id="" action="ppaction://noaction" highlightClick="1"/>
          </p:cNvPr>
          <p:cNvSpPr/>
          <p:nvPr/>
        </p:nvSpPr>
        <p:spPr>
          <a:xfrm>
            <a:off x="4860032" y="1916832"/>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3" action="ppaction://hlinksldjump"/>
              </a:rPr>
              <a:t>2</a:t>
            </a:r>
            <a:r>
              <a:rPr lang="lv-LV" sz="4400" dirty="0" smtClean="0">
                <a:solidFill>
                  <a:schemeClr val="tx1"/>
                </a:solidFill>
                <a:latin typeface="Impact" panose="020B0806030902050204" pitchFamily="34" charset="0"/>
                <a:hlinkClick r:id="rId3" action="ppaction://hlinksldjump"/>
              </a:rPr>
              <a:t>0 punkti</a:t>
            </a:r>
            <a:endParaRPr lang="lv-LV" sz="4400" dirty="0">
              <a:solidFill>
                <a:schemeClr val="tx1"/>
              </a:solidFill>
              <a:latin typeface="Impact" panose="020B0806030902050204" pitchFamily="34" charset="0"/>
            </a:endParaRPr>
          </a:p>
        </p:txBody>
      </p:sp>
      <p:sp>
        <p:nvSpPr>
          <p:cNvPr id="13" name="Taisnstūris ar noapaļotiem stūriem 12">
            <a:hlinkClick r:id="" action="ppaction://noaction" highlightClick="1"/>
          </p:cNvPr>
          <p:cNvSpPr/>
          <p:nvPr/>
        </p:nvSpPr>
        <p:spPr>
          <a:xfrm>
            <a:off x="218519" y="3429000"/>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4" action="ppaction://hlinksldjump"/>
              </a:rPr>
              <a:t>3</a:t>
            </a:r>
            <a:r>
              <a:rPr lang="lv-LV" sz="4400" dirty="0" smtClean="0">
                <a:solidFill>
                  <a:schemeClr val="tx1"/>
                </a:solidFill>
                <a:latin typeface="Impact" panose="020B0806030902050204" pitchFamily="34" charset="0"/>
                <a:hlinkClick r:id="rId4" action="ppaction://hlinksldjump"/>
              </a:rPr>
              <a:t>0 punkti</a:t>
            </a:r>
            <a:endParaRPr lang="lv-LV" sz="4400" dirty="0">
              <a:solidFill>
                <a:schemeClr val="tx1"/>
              </a:solidFill>
              <a:latin typeface="Impact" panose="020B0806030902050204" pitchFamily="34" charset="0"/>
            </a:endParaRPr>
          </a:p>
        </p:txBody>
      </p:sp>
      <p:sp>
        <p:nvSpPr>
          <p:cNvPr id="14" name="Taisnstūris ar noapaļotiem stūriem 13">
            <a:hlinkClick r:id="" action="ppaction://noaction" highlightClick="1"/>
          </p:cNvPr>
          <p:cNvSpPr/>
          <p:nvPr/>
        </p:nvSpPr>
        <p:spPr>
          <a:xfrm>
            <a:off x="4827031" y="3429000"/>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5" action="ppaction://hlinksldjump"/>
              </a:rPr>
              <a:t>4</a:t>
            </a:r>
            <a:r>
              <a:rPr lang="lv-LV" sz="4400" dirty="0" smtClean="0">
                <a:solidFill>
                  <a:schemeClr val="tx1"/>
                </a:solidFill>
                <a:latin typeface="Impact" panose="020B0806030902050204" pitchFamily="34" charset="0"/>
                <a:hlinkClick r:id="rId5" action="ppaction://hlinksldjump"/>
              </a:rPr>
              <a:t>0 punkti</a:t>
            </a:r>
            <a:endParaRPr lang="lv-LV" sz="4400" dirty="0" smtClean="0">
              <a:solidFill>
                <a:schemeClr val="tx1"/>
              </a:solidFill>
              <a:latin typeface="Impact" panose="020B0806030902050204" pitchFamily="34" charset="0"/>
            </a:endParaRPr>
          </a:p>
        </p:txBody>
      </p:sp>
      <p:sp>
        <p:nvSpPr>
          <p:cNvPr id="15" name="Taisnstūris ar noapaļotiem stūriem 14">
            <a:hlinkClick r:id="" action="ppaction://noaction" highlightClick="1"/>
          </p:cNvPr>
          <p:cNvSpPr/>
          <p:nvPr/>
        </p:nvSpPr>
        <p:spPr>
          <a:xfrm>
            <a:off x="251520" y="4944113"/>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6" action="ppaction://hlinksldjump"/>
              </a:rPr>
              <a:t>5</a:t>
            </a:r>
            <a:r>
              <a:rPr lang="lv-LV" sz="4400" dirty="0" smtClean="0">
                <a:solidFill>
                  <a:schemeClr val="tx1"/>
                </a:solidFill>
                <a:latin typeface="Impact" panose="020B0806030902050204" pitchFamily="34" charset="0"/>
                <a:hlinkClick r:id="rId6" action="ppaction://hlinksldjump"/>
              </a:rPr>
              <a:t>0 punkti</a:t>
            </a:r>
            <a:endParaRPr lang="lv-LV" sz="4400" dirty="0">
              <a:solidFill>
                <a:schemeClr val="tx1"/>
              </a:solidFill>
              <a:latin typeface="Impact" panose="020B0806030902050204" pitchFamily="34" charset="0"/>
            </a:endParaRPr>
          </a:p>
        </p:txBody>
      </p:sp>
      <p:sp>
        <p:nvSpPr>
          <p:cNvPr id="16" name="Taisnstūris ar noapaļotiem stūriem 15">
            <a:hlinkClick r:id="" action="ppaction://noaction" highlightClick="1"/>
          </p:cNvPr>
          <p:cNvSpPr/>
          <p:nvPr/>
        </p:nvSpPr>
        <p:spPr>
          <a:xfrm>
            <a:off x="4860032" y="4944113"/>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7" action="ppaction://hlinksldjump"/>
              </a:rPr>
              <a:t>6</a:t>
            </a:r>
            <a:r>
              <a:rPr lang="lv-LV" sz="4400" dirty="0" smtClean="0">
                <a:solidFill>
                  <a:schemeClr val="tx1"/>
                </a:solidFill>
                <a:latin typeface="Impact" panose="020B0806030902050204" pitchFamily="34" charset="0"/>
                <a:hlinkClick r:id="rId7" action="ppaction://hlinksldjump"/>
              </a:rPr>
              <a:t>0 punkti</a:t>
            </a:r>
            <a:endParaRPr lang="lv-LV" sz="4400" dirty="0">
              <a:solidFill>
                <a:schemeClr val="tx1"/>
              </a:solidFill>
              <a:latin typeface="Impact" panose="020B0806030902050204" pitchFamily="34" charset="0"/>
            </a:endParaRPr>
          </a:p>
        </p:txBody>
      </p:sp>
    </p:spTree>
    <p:extLst>
      <p:ext uri="{BB962C8B-B14F-4D97-AF65-F5344CB8AC3E}">
        <p14:creationId xmlns:p14="http://schemas.microsoft.com/office/powerpoint/2010/main" val="1100235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5</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7" name="Taisnstūris 6"/>
          <p:cNvSpPr/>
          <p:nvPr/>
        </p:nvSpPr>
        <p:spPr>
          <a:xfrm>
            <a:off x="0" y="279407"/>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rgbClr val="FFC000"/>
                </a:solidFill>
                <a:latin typeface="Impact" panose="020B0806030902050204" pitchFamily="34" charset="0"/>
              </a:rPr>
              <a:t>Karš un zinātne</a:t>
            </a:r>
            <a:endParaRPr lang="lv-LV" sz="3600" cap="none" spc="0" dirty="0">
              <a:ln w="17780" cmpd="sng">
                <a:solidFill>
                  <a:schemeClr val="tx1"/>
                </a:solidFill>
                <a:prstDash val="solid"/>
                <a:miter lim="800000"/>
              </a:ln>
              <a:solidFill>
                <a:schemeClr val="accent2">
                  <a:lumMod val="60000"/>
                  <a:lumOff val="40000"/>
                </a:schemeClr>
              </a:solidFill>
              <a:latin typeface="Impact" panose="020B0806030902050204" pitchFamily="34" charset="0"/>
            </a:endParaRPr>
          </a:p>
        </p:txBody>
      </p:sp>
      <p:sp>
        <p:nvSpPr>
          <p:cNvPr id="9" name="Taisnstūris ar noapaļotiem stūriem 8"/>
          <p:cNvSpPr/>
          <p:nvPr/>
        </p:nvSpPr>
        <p:spPr>
          <a:xfrm>
            <a:off x="251520" y="1700808"/>
            <a:ext cx="8625502" cy="4896544"/>
          </a:xfrm>
          <a:prstGeom prst="roundRect">
            <a:avLst>
              <a:gd name="adj" fmla="val 12869"/>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3600" dirty="0" smtClean="0">
                <a:solidFill>
                  <a:schemeClr val="tx1"/>
                </a:solidFill>
                <a:latin typeface="Impact" panose="020B0806030902050204" pitchFamily="34" charset="0"/>
              </a:rPr>
              <a:t>Attēlā redzama 1700. </a:t>
            </a:r>
            <a:r>
              <a:rPr lang="lv-LV" sz="3600" dirty="0" err="1" smtClean="0">
                <a:solidFill>
                  <a:schemeClr val="tx1"/>
                </a:solidFill>
                <a:latin typeface="Impact" panose="020B0806030902050204" pitchFamily="34" charset="0"/>
              </a:rPr>
              <a:t>ga-</a:t>
            </a:r>
            <a:endParaRPr lang="lv-LV" sz="3600" dirty="0" smtClean="0">
              <a:solidFill>
                <a:schemeClr val="tx1"/>
              </a:solidFill>
              <a:latin typeface="Impact" panose="020B0806030902050204" pitchFamily="34" charset="0"/>
            </a:endParaRPr>
          </a:p>
          <a:p>
            <a:r>
              <a:rPr lang="lv-LV" sz="3600" dirty="0" err="1" smtClean="0">
                <a:solidFill>
                  <a:schemeClr val="tx1"/>
                </a:solidFill>
                <a:latin typeface="Impact" panose="020B0806030902050204" pitchFamily="34" charset="0"/>
              </a:rPr>
              <a:t>dā</a:t>
            </a:r>
            <a:r>
              <a:rPr lang="lv-LV" sz="3600" dirty="0" smtClean="0">
                <a:solidFill>
                  <a:schemeClr val="tx1"/>
                </a:solidFill>
                <a:latin typeface="Impact" panose="020B0806030902050204" pitchFamily="34" charset="0"/>
              </a:rPr>
              <a:t> veiktā Kokneses pils </a:t>
            </a:r>
          </a:p>
          <a:p>
            <a:r>
              <a:rPr lang="lv-LV" sz="3600" dirty="0" smtClean="0">
                <a:solidFill>
                  <a:schemeClr val="tx1"/>
                </a:solidFill>
                <a:latin typeface="Impact" panose="020B0806030902050204" pitchFamily="34" charset="0"/>
              </a:rPr>
              <a:t>ieņemšana. Ar kāda </a:t>
            </a:r>
          </a:p>
          <a:p>
            <a:r>
              <a:rPr lang="lv-LV" sz="3600" dirty="0" smtClean="0">
                <a:solidFill>
                  <a:schemeClr val="tx1"/>
                </a:solidFill>
                <a:latin typeface="Impact" panose="020B0806030902050204" pitchFamily="34" charset="0"/>
              </a:rPr>
              <a:t>veida ieročiem to veica?</a:t>
            </a:r>
          </a:p>
          <a:p>
            <a:pPr marL="992188" lvl="1" indent="-534988">
              <a:buFont typeface="+mj-lt"/>
              <a:buAutoNum type="alphaLcParenR"/>
            </a:pPr>
            <a:r>
              <a:rPr lang="lv-LV" sz="3600" dirty="0" smtClean="0">
                <a:solidFill>
                  <a:schemeClr val="tx1"/>
                </a:solidFill>
                <a:latin typeface="Impact" panose="020B0806030902050204" pitchFamily="34" charset="0"/>
              </a:rPr>
              <a:t>Gaisa mīnām</a:t>
            </a:r>
            <a:endParaRPr lang="lv-LV" sz="3600" dirty="0">
              <a:solidFill>
                <a:schemeClr val="tx1"/>
              </a:solidFill>
              <a:latin typeface="Impact" panose="020B0806030902050204" pitchFamily="34" charset="0"/>
            </a:endParaRPr>
          </a:p>
          <a:p>
            <a:pPr marL="992188" lvl="1" indent="-534988">
              <a:buFont typeface="+mj-lt"/>
              <a:buAutoNum type="alphaLcParenR"/>
            </a:pPr>
            <a:r>
              <a:rPr lang="lv-LV" sz="3600" dirty="0">
                <a:solidFill>
                  <a:srgbClr val="FFFF00"/>
                </a:solidFill>
                <a:latin typeface="Impact" panose="020B0806030902050204" pitchFamily="34" charset="0"/>
              </a:rPr>
              <a:t>L</a:t>
            </a:r>
            <a:r>
              <a:rPr lang="lv-LV" sz="3600" dirty="0" smtClean="0">
                <a:solidFill>
                  <a:srgbClr val="FFFF00"/>
                </a:solidFill>
                <a:latin typeface="Impact" panose="020B0806030902050204" pitchFamily="34" charset="0"/>
              </a:rPr>
              <a:t>ielgabaliem</a:t>
            </a:r>
          </a:p>
          <a:p>
            <a:pPr marL="992188" lvl="1" indent="-534988">
              <a:buFont typeface="+mj-lt"/>
              <a:buAutoNum type="alphaLcParenR"/>
            </a:pPr>
            <a:r>
              <a:rPr lang="lv-LV" sz="3600" dirty="0">
                <a:solidFill>
                  <a:schemeClr val="tx1"/>
                </a:solidFill>
                <a:latin typeface="Impact" panose="020B0806030902050204" pitchFamily="34" charset="0"/>
              </a:rPr>
              <a:t>K</a:t>
            </a:r>
            <a:r>
              <a:rPr lang="lv-LV" sz="3600" dirty="0" smtClean="0">
                <a:solidFill>
                  <a:schemeClr val="tx1"/>
                </a:solidFill>
                <a:latin typeface="Impact" panose="020B0806030902050204" pitchFamily="34" charset="0"/>
              </a:rPr>
              <a:t>atapultām</a:t>
            </a:r>
          </a:p>
          <a:p>
            <a:pPr marL="992188" lvl="1" indent="-534988">
              <a:buFont typeface="+mj-lt"/>
              <a:buAutoNum type="alphaLcParenR"/>
            </a:pPr>
            <a:r>
              <a:rPr lang="lv-LV" sz="3600" dirty="0" err="1" smtClean="0">
                <a:solidFill>
                  <a:schemeClr val="tx1"/>
                </a:solidFill>
                <a:latin typeface="Impact" panose="020B0806030902050204" pitchFamily="34" charset="0"/>
              </a:rPr>
              <a:t>Žiroplāniem</a:t>
            </a:r>
            <a:endParaRPr lang="lv-LV" sz="3600" dirty="0">
              <a:solidFill>
                <a:schemeClr val="tx1"/>
              </a:solidFill>
              <a:latin typeface="Impact" panose="020B0806030902050204" pitchFamily="34" charset="0"/>
            </a:endParaRPr>
          </a:p>
        </p:txBody>
      </p:sp>
      <p:pic>
        <p:nvPicPr>
          <p:cNvPr id="10" name="Picture 2" descr="Attēlu rezultāti vaicājumam “koknese 1700”"/>
          <p:cNvPicPr>
            <a:picLocks noChangeAspect="1" noChangeArrowheads="1"/>
          </p:cNvPicPr>
          <p:nvPr/>
        </p:nvPicPr>
        <p:blipFill rotWithShape="1">
          <a:blip r:embed="rId2">
            <a:extLst>
              <a:ext uri="{28A0092B-C50C-407E-A947-70E740481C1C}">
                <a14:useLocalDpi xmlns:a14="http://schemas.microsoft.com/office/drawing/2010/main" val="0"/>
              </a:ext>
            </a:extLst>
          </a:blip>
          <a:srcRect l="8305" t="38668" r="39689" b="18963"/>
          <a:stretch/>
        </p:blipFill>
        <p:spPr bwMode="auto">
          <a:xfrm>
            <a:off x="5187433" y="1700809"/>
            <a:ext cx="3921071" cy="2448272"/>
          </a:xfrm>
          <a:prstGeom prst="rect">
            <a:avLst/>
          </a:prstGeom>
          <a:noFill/>
          <a:extLst>
            <a:ext uri="{909E8E84-426E-40DD-AFC4-6F175D3DCCD1}">
              <a14:hiddenFill xmlns:a14="http://schemas.microsoft.com/office/drawing/2010/main">
                <a:solidFill>
                  <a:srgbClr val="FFFFFF"/>
                </a:solidFill>
              </a14:hiddenFill>
            </a:ext>
          </a:extLst>
        </p:spPr>
      </p:pic>
      <p:sp>
        <p:nvSpPr>
          <p:cNvPr id="6" name="Darbības poga: sākumlapa 5">
            <a:hlinkClick r:id="rId3"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9218" name="Picture 2" descr="Attēlu rezultāti vaicājumam “lielgabals 1700”"/>
          <p:cNvPicPr>
            <a:picLocks noChangeAspect="1" noChangeArrowheads="1"/>
          </p:cNvPicPr>
          <p:nvPr/>
        </p:nvPicPr>
        <p:blipFill rotWithShape="1">
          <a:blip r:embed="rId4">
            <a:extLst>
              <a:ext uri="{28A0092B-C50C-407E-A947-70E740481C1C}">
                <a14:useLocalDpi xmlns:a14="http://schemas.microsoft.com/office/drawing/2010/main" val="0"/>
              </a:ext>
            </a:extLst>
          </a:blip>
          <a:srcRect l="19837" t="29997" r="25817" b="24873"/>
          <a:stretch/>
        </p:blipFill>
        <p:spPr bwMode="auto">
          <a:xfrm>
            <a:off x="4236861" y="4284820"/>
            <a:ext cx="3880322" cy="21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0386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60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251520" y="1988840"/>
            <a:ext cx="8697510" cy="43204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3200" dirty="0" smtClean="0">
                <a:solidFill>
                  <a:schemeClr val="tx1"/>
                </a:solidFill>
                <a:latin typeface="Impact" panose="020B0806030902050204" pitchFamily="34" charset="0"/>
              </a:rPr>
              <a:t>Šis senajā Ķīnā radītais izgudrojums tiek lietots arī mūsdienu karadarbībā. Tā galvenais uzdevums ir ar gaismas palīdzību norādīt objekta atrašanās vietu. Kas tas ir?</a:t>
            </a:r>
          </a:p>
          <a:p>
            <a:pPr marL="971550" lvl="1" indent="-514350">
              <a:buFont typeface="+mj-lt"/>
              <a:buAutoNum type="alphaLcParenR"/>
            </a:pPr>
            <a:r>
              <a:rPr lang="lv-LV" sz="3200" dirty="0" smtClean="0">
                <a:solidFill>
                  <a:schemeClr val="tx1"/>
                </a:solidFill>
                <a:latin typeface="Impact" panose="020B0806030902050204" pitchFamily="34" charset="0"/>
              </a:rPr>
              <a:t>Gaisa balons</a:t>
            </a:r>
          </a:p>
          <a:p>
            <a:pPr marL="971550" lvl="1" indent="-514350">
              <a:buFont typeface="+mj-lt"/>
              <a:buAutoNum type="alphaLcParenR"/>
            </a:pPr>
            <a:r>
              <a:rPr lang="lv-LV" sz="3200" dirty="0" smtClean="0">
                <a:solidFill>
                  <a:schemeClr val="tx1"/>
                </a:solidFill>
                <a:latin typeface="Impact" panose="020B0806030902050204" pitchFamily="34" charset="0"/>
              </a:rPr>
              <a:t>Kara lidmašīna</a:t>
            </a:r>
          </a:p>
          <a:p>
            <a:pPr marL="971550" lvl="1" indent="-514350">
              <a:buFont typeface="+mj-lt"/>
              <a:buAutoNum type="alphaLcParenR"/>
            </a:pPr>
            <a:r>
              <a:rPr lang="lv-LV" sz="3200" dirty="0" smtClean="0">
                <a:solidFill>
                  <a:schemeClr val="tx1"/>
                </a:solidFill>
                <a:latin typeface="Impact" panose="020B0806030902050204" pitchFamily="34" charset="0"/>
              </a:rPr>
              <a:t>Kosmosa kuģis</a:t>
            </a:r>
          </a:p>
          <a:p>
            <a:pPr marL="971550" lvl="1" indent="-514350">
              <a:buFont typeface="+mj-lt"/>
              <a:buAutoNum type="alphaLcParenR"/>
            </a:pPr>
            <a:r>
              <a:rPr lang="lv-LV" sz="3200" dirty="0" smtClean="0">
                <a:solidFill>
                  <a:schemeClr val="tx1"/>
                </a:solidFill>
                <a:latin typeface="Impact" panose="020B0806030902050204" pitchFamily="34" charset="0"/>
              </a:rPr>
              <a:t>Signālraķete</a:t>
            </a:r>
            <a:endParaRPr lang="lv-LV" sz="3200" dirty="0">
              <a:solidFill>
                <a:schemeClr val="tx1"/>
              </a:solidFill>
              <a:latin typeface="Impact" panose="020B0806030902050204" pitchFamily="34" charset="0"/>
            </a:endParaRPr>
          </a:p>
        </p:txBody>
      </p:sp>
      <p:sp>
        <p:nvSpPr>
          <p:cNvPr id="7" name="Taisnstūris 6"/>
          <p:cNvSpPr/>
          <p:nvPr/>
        </p:nvSpPr>
        <p:spPr>
          <a:xfrm>
            <a:off x="0" y="279407"/>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rgbClr val="FFC000"/>
                </a:solidFill>
                <a:latin typeface="Impact" panose="020B0806030902050204" pitchFamily="34" charset="0"/>
              </a:rPr>
              <a:t>Karš un zinātne</a:t>
            </a:r>
            <a:endParaRPr lang="lv-LV" sz="3600" cap="none" spc="0" dirty="0">
              <a:ln w="17780" cmpd="sng">
                <a:solidFill>
                  <a:schemeClr val="tx1"/>
                </a:solidFill>
                <a:prstDash val="solid"/>
                <a:miter lim="800000"/>
              </a:ln>
              <a:solidFill>
                <a:schemeClr val="accent2">
                  <a:lumMod val="60000"/>
                  <a:lumOff val="40000"/>
                </a:schemeClr>
              </a:solidFill>
              <a:latin typeface="Impact" panose="020B0806030902050204" pitchFamily="34" charset="0"/>
            </a:endParaRPr>
          </a:p>
        </p:txBody>
      </p:sp>
    </p:spTree>
    <p:extLst>
      <p:ext uri="{BB962C8B-B14F-4D97-AF65-F5344CB8AC3E}">
        <p14:creationId xmlns:p14="http://schemas.microsoft.com/office/powerpoint/2010/main" val="42004403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60 punkti</a:t>
            </a:r>
            <a:endParaRPr lang="lv-LV" sz="4400" dirty="0">
              <a:solidFill>
                <a:schemeClr val="tx1"/>
              </a:solidFill>
              <a:latin typeface="Impact" panose="020B0806030902050204" pitchFamily="34" charset="0"/>
            </a:endParaRPr>
          </a:p>
        </p:txBody>
      </p:sp>
      <p:sp>
        <p:nvSpPr>
          <p:cNvPr id="7" name="Taisnstūris 6"/>
          <p:cNvSpPr/>
          <p:nvPr/>
        </p:nvSpPr>
        <p:spPr>
          <a:xfrm>
            <a:off x="0" y="279407"/>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rgbClr val="FFC000"/>
                </a:solidFill>
                <a:latin typeface="Impact" panose="020B0806030902050204" pitchFamily="34" charset="0"/>
              </a:rPr>
              <a:t>Karš un zinātne</a:t>
            </a:r>
            <a:endParaRPr lang="lv-LV" sz="3600" cap="none" spc="0" dirty="0">
              <a:ln w="17780" cmpd="sng">
                <a:solidFill>
                  <a:schemeClr val="tx1"/>
                </a:solidFill>
                <a:prstDash val="solid"/>
                <a:miter lim="800000"/>
              </a:ln>
              <a:solidFill>
                <a:schemeClr val="accent2">
                  <a:lumMod val="60000"/>
                  <a:lumOff val="40000"/>
                </a:schemeClr>
              </a:solidFill>
              <a:latin typeface="Impact" panose="020B0806030902050204" pitchFamily="34" charset="0"/>
            </a:endParaRPr>
          </a:p>
        </p:txBody>
      </p:sp>
      <p:sp>
        <p:nvSpPr>
          <p:cNvPr id="6" name="Darbības poga: sākumlapa 5">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aisnstūris ar noapaļotiem stūriem 8"/>
          <p:cNvSpPr/>
          <p:nvPr/>
        </p:nvSpPr>
        <p:spPr>
          <a:xfrm>
            <a:off x="251520" y="1988840"/>
            <a:ext cx="8697510" cy="43204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3200" dirty="0" smtClean="0">
                <a:solidFill>
                  <a:schemeClr val="tx1"/>
                </a:solidFill>
                <a:latin typeface="Impact" panose="020B0806030902050204" pitchFamily="34" charset="0"/>
              </a:rPr>
              <a:t>Šis senajā Ķīnā radītais izgudrojums tiek lietots arī mūsdienu karadarbībā. Tā galvenais uzdevums ir ar gaismas palīdzību norādīt objekta atrašanās vietu. Kas tas ir?</a:t>
            </a:r>
          </a:p>
          <a:p>
            <a:pPr marL="971550" lvl="1" indent="-514350">
              <a:buFont typeface="+mj-lt"/>
              <a:buAutoNum type="alphaLcParenR"/>
            </a:pPr>
            <a:r>
              <a:rPr lang="lv-LV" sz="3200" dirty="0" smtClean="0">
                <a:solidFill>
                  <a:schemeClr val="tx1"/>
                </a:solidFill>
                <a:latin typeface="Impact" panose="020B0806030902050204" pitchFamily="34" charset="0"/>
              </a:rPr>
              <a:t>Gaisa balons</a:t>
            </a:r>
          </a:p>
          <a:p>
            <a:pPr marL="971550" lvl="1" indent="-514350">
              <a:buFont typeface="+mj-lt"/>
              <a:buAutoNum type="alphaLcParenR"/>
            </a:pPr>
            <a:r>
              <a:rPr lang="lv-LV" sz="3200" dirty="0" smtClean="0">
                <a:solidFill>
                  <a:schemeClr val="tx1"/>
                </a:solidFill>
                <a:latin typeface="Impact" panose="020B0806030902050204" pitchFamily="34" charset="0"/>
              </a:rPr>
              <a:t>Kara lidmašīna</a:t>
            </a:r>
          </a:p>
          <a:p>
            <a:pPr marL="971550" lvl="1" indent="-514350">
              <a:buFont typeface="+mj-lt"/>
              <a:buAutoNum type="alphaLcParenR"/>
            </a:pPr>
            <a:r>
              <a:rPr lang="lv-LV" sz="3200" dirty="0" smtClean="0">
                <a:solidFill>
                  <a:schemeClr val="tx1"/>
                </a:solidFill>
                <a:latin typeface="Impact" panose="020B0806030902050204" pitchFamily="34" charset="0"/>
              </a:rPr>
              <a:t>Kosmosa kuģis</a:t>
            </a:r>
          </a:p>
          <a:p>
            <a:pPr marL="971550" lvl="1" indent="-514350">
              <a:buFont typeface="+mj-lt"/>
              <a:buAutoNum type="alphaLcParenR"/>
            </a:pPr>
            <a:r>
              <a:rPr lang="lv-LV" sz="3200" dirty="0" smtClean="0">
                <a:solidFill>
                  <a:srgbClr val="FFFF00"/>
                </a:solidFill>
                <a:latin typeface="Impact" panose="020B0806030902050204" pitchFamily="34" charset="0"/>
              </a:rPr>
              <a:t>Signālraķete</a:t>
            </a:r>
            <a:endParaRPr lang="lv-LV" sz="3200" dirty="0">
              <a:solidFill>
                <a:srgbClr val="FFFF00"/>
              </a:solidFill>
              <a:latin typeface="Impact" panose="020B0806030902050204" pitchFamily="34" charset="0"/>
            </a:endParaRPr>
          </a:p>
        </p:txBody>
      </p:sp>
      <p:pic>
        <p:nvPicPr>
          <p:cNvPr id="10242" name="Picture 2" descr="Attēlu rezultāti vaicājumam “signālraķ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760" y="4306738"/>
            <a:ext cx="3640616" cy="240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362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218519" y="44624"/>
            <a:ext cx="8640959" cy="1862048"/>
          </a:xfrm>
          <a:prstGeom prst="rect">
            <a:avLst/>
          </a:prstGeom>
          <a:noFill/>
        </p:spPr>
        <p:txBody>
          <a:bodyPr wrap="square" lIns="91440" tIns="45720" rIns="91440" bIns="45720">
            <a:spAutoFit/>
          </a:bodyPr>
          <a:lstStyle/>
          <a:p>
            <a:pPr algn="ctr"/>
            <a:r>
              <a:rPr lang="lv-LV" sz="11500" dirty="0" smtClean="0">
                <a:ln w="17780" cmpd="sng">
                  <a:solidFill>
                    <a:schemeClr val="tx1"/>
                  </a:solidFill>
                  <a:prstDash val="solid"/>
                  <a:miter lim="800000"/>
                </a:ln>
                <a:solidFill>
                  <a:schemeClr val="accent3">
                    <a:lumMod val="75000"/>
                  </a:schemeClr>
                </a:solidFill>
                <a:latin typeface="Impact" panose="020B0806030902050204" pitchFamily="34" charset="0"/>
              </a:rPr>
              <a:t>Mākslas</a:t>
            </a:r>
            <a:endParaRPr lang="lv-LV" sz="5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2" name="Taisnstūris ar noapaļotiem stūriem 1"/>
          <p:cNvSpPr/>
          <p:nvPr/>
        </p:nvSpPr>
        <p:spPr>
          <a:xfrm>
            <a:off x="251520" y="1916832"/>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hlinkClick r:id="rId2" action="ppaction://hlinksldjump"/>
              </a:rPr>
              <a:t>10 punkti</a:t>
            </a:r>
            <a:endParaRPr lang="lv-LV" sz="4400" dirty="0">
              <a:solidFill>
                <a:schemeClr val="tx1"/>
              </a:solidFill>
              <a:latin typeface="Impact" panose="020B0806030902050204" pitchFamily="34" charset="0"/>
            </a:endParaRPr>
          </a:p>
        </p:txBody>
      </p:sp>
      <p:sp>
        <p:nvSpPr>
          <p:cNvPr id="12" name="Taisnstūris ar noapaļotiem stūriem 11"/>
          <p:cNvSpPr/>
          <p:nvPr/>
        </p:nvSpPr>
        <p:spPr>
          <a:xfrm>
            <a:off x="4860032" y="1916832"/>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3" action="ppaction://hlinksldjump"/>
              </a:rPr>
              <a:t>2</a:t>
            </a:r>
            <a:r>
              <a:rPr lang="lv-LV" sz="4400" dirty="0" smtClean="0">
                <a:solidFill>
                  <a:schemeClr val="tx1"/>
                </a:solidFill>
                <a:latin typeface="Impact" panose="020B0806030902050204" pitchFamily="34" charset="0"/>
                <a:hlinkClick r:id="rId3" action="ppaction://hlinksldjump"/>
              </a:rPr>
              <a:t>0 punkti</a:t>
            </a:r>
            <a:endParaRPr lang="lv-LV" sz="4400" dirty="0">
              <a:solidFill>
                <a:schemeClr val="tx1"/>
              </a:solidFill>
              <a:latin typeface="Impact" panose="020B0806030902050204" pitchFamily="34" charset="0"/>
            </a:endParaRPr>
          </a:p>
        </p:txBody>
      </p:sp>
      <p:sp>
        <p:nvSpPr>
          <p:cNvPr id="13" name="Taisnstūris ar noapaļotiem stūriem 12"/>
          <p:cNvSpPr/>
          <p:nvPr/>
        </p:nvSpPr>
        <p:spPr>
          <a:xfrm>
            <a:off x="218519" y="3429000"/>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4" action="ppaction://hlinksldjump"/>
              </a:rPr>
              <a:t>3</a:t>
            </a:r>
            <a:r>
              <a:rPr lang="lv-LV" sz="4400" dirty="0" smtClean="0">
                <a:solidFill>
                  <a:schemeClr val="tx1"/>
                </a:solidFill>
                <a:latin typeface="Impact" panose="020B0806030902050204" pitchFamily="34" charset="0"/>
                <a:hlinkClick r:id="rId4" action="ppaction://hlinksldjump"/>
              </a:rPr>
              <a:t>0 punkti</a:t>
            </a:r>
            <a:endParaRPr lang="lv-LV" sz="4400" dirty="0">
              <a:solidFill>
                <a:schemeClr val="tx1"/>
              </a:solidFill>
              <a:latin typeface="Impact" panose="020B0806030902050204" pitchFamily="34" charset="0"/>
            </a:endParaRPr>
          </a:p>
        </p:txBody>
      </p:sp>
      <p:sp>
        <p:nvSpPr>
          <p:cNvPr id="14" name="Taisnstūris ar noapaļotiem stūriem 13"/>
          <p:cNvSpPr/>
          <p:nvPr/>
        </p:nvSpPr>
        <p:spPr>
          <a:xfrm>
            <a:off x="4827031" y="3429000"/>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5" action="ppaction://hlinksldjump"/>
              </a:rPr>
              <a:t>4</a:t>
            </a:r>
            <a:r>
              <a:rPr lang="lv-LV" sz="4400" dirty="0" smtClean="0">
                <a:solidFill>
                  <a:schemeClr val="tx1"/>
                </a:solidFill>
                <a:latin typeface="Impact" panose="020B0806030902050204" pitchFamily="34" charset="0"/>
                <a:hlinkClick r:id="rId5" action="ppaction://hlinksldjump"/>
              </a:rPr>
              <a:t>0 punkti</a:t>
            </a:r>
            <a:endParaRPr lang="lv-LV" sz="4400" dirty="0" smtClean="0">
              <a:solidFill>
                <a:schemeClr val="tx1"/>
              </a:solidFill>
              <a:latin typeface="Impact" panose="020B0806030902050204" pitchFamily="34" charset="0"/>
            </a:endParaRPr>
          </a:p>
        </p:txBody>
      </p:sp>
      <p:sp>
        <p:nvSpPr>
          <p:cNvPr id="15" name="Taisnstūris ar noapaļotiem stūriem 14"/>
          <p:cNvSpPr/>
          <p:nvPr/>
        </p:nvSpPr>
        <p:spPr>
          <a:xfrm>
            <a:off x="251520" y="4944113"/>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6" action="ppaction://hlinksldjump"/>
              </a:rPr>
              <a:t>5</a:t>
            </a:r>
            <a:r>
              <a:rPr lang="lv-LV" sz="4400" dirty="0" smtClean="0">
                <a:solidFill>
                  <a:schemeClr val="tx1"/>
                </a:solidFill>
                <a:latin typeface="Impact" panose="020B0806030902050204" pitchFamily="34" charset="0"/>
                <a:hlinkClick r:id="rId6" action="ppaction://hlinksldjump"/>
              </a:rPr>
              <a:t>0 punkti</a:t>
            </a:r>
            <a:endParaRPr lang="lv-LV" sz="4400" dirty="0">
              <a:solidFill>
                <a:schemeClr val="tx1"/>
              </a:solidFill>
              <a:latin typeface="Impact" panose="020B0806030902050204" pitchFamily="34" charset="0"/>
            </a:endParaRPr>
          </a:p>
        </p:txBody>
      </p:sp>
      <p:sp>
        <p:nvSpPr>
          <p:cNvPr id="16" name="Taisnstūris ar noapaļotiem stūriem 15"/>
          <p:cNvSpPr/>
          <p:nvPr/>
        </p:nvSpPr>
        <p:spPr>
          <a:xfrm>
            <a:off x="4860032" y="4944113"/>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7" action="ppaction://hlinksldjump"/>
              </a:rPr>
              <a:t>6</a:t>
            </a:r>
            <a:r>
              <a:rPr lang="lv-LV" sz="4400" dirty="0" smtClean="0">
                <a:solidFill>
                  <a:schemeClr val="tx1"/>
                </a:solidFill>
                <a:latin typeface="Impact" panose="020B0806030902050204" pitchFamily="34" charset="0"/>
                <a:hlinkClick r:id="rId7" action="ppaction://hlinksldjump"/>
              </a:rPr>
              <a:t>0 punkti</a:t>
            </a:r>
            <a:endParaRPr lang="lv-LV" sz="4400" dirty="0">
              <a:solidFill>
                <a:schemeClr val="tx1"/>
              </a:solidFill>
              <a:latin typeface="Impact" panose="020B0806030902050204" pitchFamily="34" charset="0"/>
            </a:endParaRPr>
          </a:p>
        </p:txBody>
      </p:sp>
    </p:spTree>
    <p:extLst>
      <p:ext uri="{BB962C8B-B14F-4D97-AF65-F5344CB8AC3E}">
        <p14:creationId xmlns:p14="http://schemas.microsoft.com/office/powerpoint/2010/main" val="433961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10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385589" y="1988840"/>
            <a:ext cx="7128792" cy="43204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lv-LV" sz="4400" dirty="0"/>
              <a:t>Kā sauc māksliniekus, kas glezno jūras ainavas?</a:t>
            </a:r>
          </a:p>
          <a:p>
            <a:pPr marL="1657350" lvl="2" indent="-742950">
              <a:buFont typeface="+mj-lt"/>
              <a:buAutoNum type="alphaLcParenR"/>
            </a:pPr>
            <a:r>
              <a:rPr lang="lv-LV" sz="4400" dirty="0"/>
              <a:t>Marīnisti,</a:t>
            </a:r>
          </a:p>
          <a:p>
            <a:pPr marL="1657350" lvl="2" indent="-742950">
              <a:buFont typeface="+mj-lt"/>
              <a:buAutoNum type="alphaLcParenR"/>
            </a:pPr>
            <a:r>
              <a:rPr lang="lv-LV" sz="4400" dirty="0"/>
              <a:t>Akvarelisti,</a:t>
            </a:r>
          </a:p>
          <a:p>
            <a:pPr marL="1657350" lvl="2" indent="-742950">
              <a:buFont typeface="+mj-lt"/>
              <a:buAutoNum type="alphaLcParenR"/>
            </a:pPr>
            <a:r>
              <a:rPr lang="lv-LV" sz="4400" dirty="0"/>
              <a:t>Ainavisti,</a:t>
            </a:r>
          </a:p>
          <a:p>
            <a:pPr marL="1657350" lvl="2" indent="-742950">
              <a:buFont typeface="+mj-lt"/>
              <a:buAutoNum type="alphaLcParenR"/>
            </a:pPr>
            <a:r>
              <a:rPr lang="lv-LV" sz="4400" dirty="0"/>
              <a:t>Juristi</a:t>
            </a:r>
            <a:r>
              <a:rPr lang="lv-LV" sz="4400" dirty="0" smtClean="0"/>
              <a:t>.</a:t>
            </a:r>
            <a:endParaRPr lang="lv-LV" sz="4400" dirty="0">
              <a:solidFill>
                <a:schemeClr val="tx1"/>
              </a:solidFill>
              <a:latin typeface="Impact" panose="020B0806030902050204" pitchFamily="34" charset="0"/>
            </a:endParaRPr>
          </a:p>
        </p:txBody>
      </p:sp>
      <p:sp>
        <p:nvSpPr>
          <p:cNvPr id="5" name="Taisnstūris 4"/>
          <p:cNvSpPr/>
          <p:nvPr/>
        </p:nvSpPr>
        <p:spPr>
          <a:xfrm>
            <a:off x="971600" y="168200"/>
            <a:ext cx="489654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3">
                    <a:lumMod val="75000"/>
                  </a:schemeClr>
                </a:solidFill>
                <a:latin typeface="Impact" panose="020B0806030902050204" pitchFamily="34" charset="0"/>
              </a:rPr>
              <a:t>Mākslas</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Tree>
    <p:extLst>
      <p:ext uri="{BB962C8B-B14F-4D97-AF65-F5344CB8AC3E}">
        <p14:creationId xmlns:p14="http://schemas.microsoft.com/office/powerpoint/2010/main" val="13068593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10 punkti</a:t>
            </a:r>
            <a:endParaRPr lang="lv-LV" sz="4400" dirty="0">
              <a:solidFill>
                <a:schemeClr val="tx1"/>
              </a:solidFill>
              <a:latin typeface="Impact" panose="020B0806030902050204" pitchFamily="34" charset="0"/>
            </a:endParaRPr>
          </a:p>
        </p:txBody>
      </p:sp>
      <p:sp>
        <p:nvSpPr>
          <p:cNvPr id="5" name="Taisnstūris 4"/>
          <p:cNvSpPr/>
          <p:nvPr/>
        </p:nvSpPr>
        <p:spPr>
          <a:xfrm>
            <a:off x="971600" y="168200"/>
            <a:ext cx="489654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3">
                    <a:lumMod val="75000"/>
                  </a:schemeClr>
                </a:solidFill>
                <a:latin typeface="Impact" panose="020B0806030902050204" pitchFamily="34" charset="0"/>
              </a:rPr>
              <a:t>Mākslas</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8" name="Darbības poga: sākumlapa 7">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aisnstūris ar noapaļotiem stūriem 6"/>
          <p:cNvSpPr/>
          <p:nvPr/>
        </p:nvSpPr>
        <p:spPr>
          <a:xfrm>
            <a:off x="385589" y="1988840"/>
            <a:ext cx="7128792" cy="43204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lv-LV" sz="4400" dirty="0"/>
              <a:t>Kā sauc māksliniekus, kas glezno jūras ainavas?</a:t>
            </a:r>
          </a:p>
          <a:p>
            <a:pPr marL="1657350" lvl="2" indent="-742950">
              <a:buFont typeface="+mj-lt"/>
              <a:buAutoNum type="alphaLcParenR"/>
            </a:pPr>
            <a:r>
              <a:rPr lang="lv-LV" sz="4400" b="1" dirty="0">
                <a:solidFill>
                  <a:srgbClr val="002060"/>
                </a:solidFill>
              </a:rPr>
              <a:t>Marīnisti,</a:t>
            </a:r>
          </a:p>
          <a:p>
            <a:pPr marL="1657350" lvl="2" indent="-742950">
              <a:buFont typeface="+mj-lt"/>
              <a:buAutoNum type="alphaLcParenR"/>
            </a:pPr>
            <a:r>
              <a:rPr lang="lv-LV" sz="4400" dirty="0"/>
              <a:t>Akvarelisti,</a:t>
            </a:r>
          </a:p>
          <a:p>
            <a:pPr marL="1657350" lvl="2" indent="-742950">
              <a:buFont typeface="+mj-lt"/>
              <a:buAutoNum type="alphaLcParenR"/>
            </a:pPr>
            <a:r>
              <a:rPr lang="lv-LV" sz="4400" dirty="0"/>
              <a:t>Ainavisti,</a:t>
            </a:r>
          </a:p>
          <a:p>
            <a:pPr marL="1657350" lvl="2" indent="-742950">
              <a:buFont typeface="+mj-lt"/>
              <a:buAutoNum type="alphaLcParenR"/>
            </a:pPr>
            <a:r>
              <a:rPr lang="lv-LV" sz="4400" dirty="0"/>
              <a:t>Juristi</a:t>
            </a:r>
            <a:r>
              <a:rPr lang="lv-LV" sz="4400" dirty="0" smtClean="0"/>
              <a:t>.</a:t>
            </a:r>
            <a:endParaRPr lang="lv-LV" sz="4400" dirty="0">
              <a:solidFill>
                <a:schemeClr val="tx1"/>
              </a:solidFill>
              <a:latin typeface="Impact" panose="020B0806030902050204" pitchFamily="34" charset="0"/>
            </a:endParaRPr>
          </a:p>
        </p:txBody>
      </p:sp>
    </p:spTree>
    <p:extLst>
      <p:ext uri="{BB962C8B-B14F-4D97-AF65-F5344CB8AC3E}">
        <p14:creationId xmlns:p14="http://schemas.microsoft.com/office/powerpoint/2010/main" val="74147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2</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971600" y="1988840"/>
            <a:ext cx="7128792" cy="43204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lv-LV" sz="4800" dirty="0" smtClean="0"/>
              <a:t>Jānis </a:t>
            </a:r>
            <a:r>
              <a:rPr lang="lv-LV" sz="4800" dirty="0"/>
              <a:t>Rozentāls bija:</a:t>
            </a:r>
          </a:p>
          <a:p>
            <a:pPr marL="1828800" lvl="2" indent="-914400">
              <a:buFont typeface="+mj-lt"/>
              <a:buAutoNum type="alphaLcParenR"/>
            </a:pPr>
            <a:r>
              <a:rPr lang="lv-LV" sz="4800" dirty="0" smtClean="0"/>
              <a:t>Mūziķis</a:t>
            </a:r>
            <a:endParaRPr lang="lv-LV" sz="4800" dirty="0"/>
          </a:p>
          <a:p>
            <a:pPr marL="1828800" lvl="2" indent="-914400">
              <a:buFont typeface="+mj-lt"/>
              <a:buAutoNum type="alphaLcParenR"/>
            </a:pPr>
            <a:r>
              <a:rPr lang="lv-LV" sz="4800" dirty="0" smtClean="0"/>
              <a:t>Gleznotājs</a:t>
            </a:r>
            <a:endParaRPr lang="lv-LV" sz="4800" dirty="0"/>
          </a:p>
          <a:p>
            <a:pPr marL="1828800" lvl="2" indent="-914400">
              <a:buFont typeface="+mj-lt"/>
              <a:buAutoNum type="alphaLcParenR"/>
            </a:pPr>
            <a:r>
              <a:rPr lang="lv-LV" sz="4800" dirty="0" smtClean="0"/>
              <a:t>Arhitekts</a:t>
            </a:r>
            <a:endParaRPr lang="lv-LV" sz="4800" dirty="0"/>
          </a:p>
          <a:p>
            <a:pPr marL="1828800" lvl="2" indent="-914400">
              <a:buFont typeface="+mj-lt"/>
              <a:buAutoNum type="alphaLcParenR"/>
            </a:pPr>
            <a:r>
              <a:rPr lang="lv-LV" sz="4800" dirty="0" smtClean="0"/>
              <a:t>Politiķis</a:t>
            </a:r>
            <a:endParaRPr lang="lv-LV" sz="4800" dirty="0">
              <a:solidFill>
                <a:schemeClr val="tx1"/>
              </a:solidFill>
              <a:latin typeface="Impact" panose="020B0806030902050204" pitchFamily="34" charset="0"/>
            </a:endParaRPr>
          </a:p>
        </p:txBody>
      </p:sp>
      <p:sp>
        <p:nvSpPr>
          <p:cNvPr id="5" name="Taisnstūris 4"/>
          <p:cNvSpPr/>
          <p:nvPr/>
        </p:nvSpPr>
        <p:spPr>
          <a:xfrm>
            <a:off x="971600" y="168200"/>
            <a:ext cx="489654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3">
                    <a:lumMod val="75000"/>
                  </a:schemeClr>
                </a:solidFill>
                <a:latin typeface="Impact" panose="020B0806030902050204" pitchFamily="34" charset="0"/>
              </a:rPr>
              <a:t>Mākslas</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Tree>
    <p:extLst>
      <p:ext uri="{BB962C8B-B14F-4D97-AF65-F5344CB8AC3E}">
        <p14:creationId xmlns:p14="http://schemas.microsoft.com/office/powerpoint/2010/main" val="14811891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2</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971600" y="1988840"/>
            <a:ext cx="7128792" cy="43204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lv-LV" sz="4800" dirty="0"/>
              <a:t>Jānis Rozentāls bija:</a:t>
            </a:r>
          </a:p>
          <a:p>
            <a:pPr marL="1828800" lvl="2" indent="-914400">
              <a:buFont typeface="+mj-lt"/>
              <a:buAutoNum type="alphaLcParenR"/>
            </a:pPr>
            <a:r>
              <a:rPr lang="lv-LV" sz="4800" dirty="0" smtClean="0"/>
              <a:t>Mūziķis</a:t>
            </a:r>
            <a:endParaRPr lang="lv-LV" sz="4800" dirty="0"/>
          </a:p>
          <a:p>
            <a:pPr marL="1828800" lvl="2" indent="-914400">
              <a:buFont typeface="+mj-lt"/>
              <a:buAutoNum type="alphaLcParenR"/>
            </a:pPr>
            <a:r>
              <a:rPr lang="lv-LV" sz="4800" b="1" dirty="0" smtClean="0">
                <a:solidFill>
                  <a:srgbClr val="002060"/>
                </a:solidFill>
              </a:rPr>
              <a:t>Gleznotājs</a:t>
            </a:r>
            <a:endParaRPr lang="lv-LV" sz="4800" b="1" dirty="0">
              <a:solidFill>
                <a:srgbClr val="002060"/>
              </a:solidFill>
            </a:endParaRPr>
          </a:p>
          <a:p>
            <a:pPr marL="1828800" lvl="2" indent="-914400">
              <a:buFont typeface="+mj-lt"/>
              <a:buAutoNum type="alphaLcParenR"/>
            </a:pPr>
            <a:r>
              <a:rPr lang="lv-LV" sz="4800" dirty="0" smtClean="0"/>
              <a:t>Arhitekts</a:t>
            </a:r>
            <a:endParaRPr lang="lv-LV" sz="4800" dirty="0"/>
          </a:p>
          <a:p>
            <a:pPr marL="1828800" lvl="2" indent="-914400">
              <a:buFont typeface="+mj-lt"/>
              <a:buAutoNum type="alphaLcParenR"/>
            </a:pPr>
            <a:r>
              <a:rPr lang="lv-LV" sz="4800" dirty="0" smtClean="0"/>
              <a:t>Politiķis</a:t>
            </a:r>
            <a:endParaRPr lang="lv-LV" sz="4800" dirty="0">
              <a:solidFill>
                <a:schemeClr val="tx1"/>
              </a:solidFill>
              <a:latin typeface="Impact" panose="020B0806030902050204" pitchFamily="34" charset="0"/>
            </a:endParaRPr>
          </a:p>
        </p:txBody>
      </p:sp>
      <p:sp>
        <p:nvSpPr>
          <p:cNvPr id="5" name="Taisnstūris 4"/>
          <p:cNvSpPr/>
          <p:nvPr/>
        </p:nvSpPr>
        <p:spPr>
          <a:xfrm>
            <a:off x="971600" y="168200"/>
            <a:ext cx="489654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3">
                    <a:lumMod val="75000"/>
                  </a:schemeClr>
                </a:solidFill>
                <a:latin typeface="Impact" panose="020B0806030902050204" pitchFamily="34" charset="0"/>
              </a:rPr>
              <a:t>Mākslas</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8" name="Darbības poga: sākumlapa 7">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0078122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30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539552" y="1988840"/>
            <a:ext cx="8337470" cy="43204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lv-LV" sz="3200" dirty="0"/>
              <a:t>Vilhelma </a:t>
            </a:r>
            <a:r>
              <a:rPr lang="lv-LV" sz="3200" dirty="0" err="1"/>
              <a:t>Purvīša</a:t>
            </a:r>
            <a:r>
              <a:rPr lang="lv-LV" sz="3200" dirty="0"/>
              <a:t> balva ir augstākais </a:t>
            </a:r>
            <a:r>
              <a:rPr lang="lv-LV" sz="3200" dirty="0" smtClean="0"/>
              <a:t>apbalvo-jums </a:t>
            </a:r>
            <a:r>
              <a:rPr lang="lv-LV" sz="3200" dirty="0"/>
              <a:t>Latvijas profesionālajā vizuālajā mākslā. Cik bieži to piešķir māksliniekiem?</a:t>
            </a:r>
          </a:p>
          <a:p>
            <a:pPr marL="1428750" lvl="2" indent="-514350">
              <a:buFont typeface="+mj-lt"/>
              <a:buAutoNum type="alphaLcParenR"/>
            </a:pPr>
            <a:r>
              <a:rPr lang="lv-LV" sz="3200" dirty="0"/>
              <a:t>1 reizi gadā,</a:t>
            </a:r>
          </a:p>
          <a:p>
            <a:pPr marL="1428750" lvl="2" indent="-514350">
              <a:buFont typeface="+mj-lt"/>
              <a:buAutoNum type="alphaLcParenR"/>
            </a:pPr>
            <a:r>
              <a:rPr lang="lv-LV" sz="3200" dirty="0"/>
              <a:t>Katru mēnesi,</a:t>
            </a:r>
          </a:p>
          <a:p>
            <a:pPr marL="1428750" lvl="2" indent="-514350">
              <a:buFont typeface="+mj-lt"/>
              <a:buAutoNum type="alphaLcParenR"/>
            </a:pPr>
            <a:r>
              <a:rPr lang="lv-LV" sz="3200" dirty="0"/>
              <a:t>Reizi 2 gados,</a:t>
            </a:r>
          </a:p>
          <a:p>
            <a:pPr marL="1428750" lvl="2" indent="-514350">
              <a:buFont typeface="+mj-lt"/>
              <a:buAutoNum type="alphaLcParenR"/>
            </a:pPr>
            <a:r>
              <a:rPr lang="lv-LV" sz="3200" dirty="0"/>
              <a:t>Pusgadā reizi.</a:t>
            </a:r>
          </a:p>
          <a:p>
            <a:pPr algn="ctr"/>
            <a:endParaRPr lang="lv-LV" sz="3200" dirty="0">
              <a:solidFill>
                <a:schemeClr val="tx1"/>
              </a:solidFill>
              <a:latin typeface="Impact" panose="020B0806030902050204" pitchFamily="34" charset="0"/>
            </a:endParaRPr>
          </a:p>
        </p:txBody>
      </p:sp>
      <p:sp>
        <p:nvSpPr>
          <p:cNvPr id="5" name="Taisnstūris 4"/>
          <p:cNvSpPr/>
          <p:nvPr/>
        </p:nvSpPr>
        <p:spPr>
          <a:xfrm>
            <a:off x="971600" y="168200"/>
            <a:ext cx="489654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3">
                    <a:lumMod val="75000"/>
                  </a:schemeClr>
                </a:solidFill>
                <a:latin typeface="Impact" panose="020B0806030902050204" pitchFamily="34" charset="0"/>
              </a:rPr>
              <a:t>Mākslas</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Tree>
    <p:extLst>
      <p:ext uri="{BB962C8B-B14F-4D97-AF65-F5344CB8AC3E}">
        <p14:creationId xmlns:p14="http://schemas.microsoft.com/office/powerpoint/2010/main" val="39347676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30 punkti</a:t>
            </a:r>
            <a:endParaRPr lang="lv-LV" sz="4400" dirty="0">
              <a:solidFill>
                <a:schemeClr val="tx1"/>
              </a:solidFill>
              <a:latin typeface="Impact" panose="020B0806030902050204" pitchFamily="34" charset="0"/>
            </a:endParaRPr>
          </a:p>
        </p:txBody>
      </p:sp>
      <p:sp>
        <p:nvSpPr>
          <p:cNvPr id="5" name="Taisnstūris 4"/>
          <p:cNvSpPr/>
          <p:nvPr/>
        </p:nvSpPr>
        <p:spPr>
          <a:xfrm>
            <a:off x="971600" y="168200"/>
            <a:ext cx="489654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3">
                    <a:lumMod val="75000"/>
                  </a:schemeClr>
                </a:solidFill>
                <a:latin typeface="Impact" panose="020B0806030902050204" pitchFamily="34" charset="0"/>
              </a:rPr>
              <a:t>Mākslas</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6" name="Darbības poga: sākumlapa 5">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aisnstūris ar noapaļotiem stūriem 6"/>
          <p:cNvSpPr/>
          <p:nvPr/>
        </p:nvSpPr>
        <p:spPr>
          <a:xfrm>
            <a:off x="539552" y="1988840"/>
            <a:ext cx="8337470" cy="43204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lv-LV" sz="3200" dirty="0"/>
              <a:t>Vilhelma </a:t>
            </a:r>
            <a:r>
              <a:rPr lang="lv-LV" sz="3200" dirty="0" err="1"/>
              <a:t>Purvīša</a:t>
            </a:r>
            <a:r>
              <a:rPr lang="lv-LV" sz="3200" dirty="0"/>
              <a:t> balva ir augstākais </a:t>
            </a:r>
            <a:r>
              <a:rPr lang="lv-LV" sz="3200" dirty="0" smtClean="0"/>
              <a:t>apbalvo-jums </a:t>
            </a:r>
            <a:r>
              <a:rPr lang="lv-LV" sz="3200" dirty="0"/>
              <a:t>Latvijas profesionālajā vizuālajā mākslā. Cik bieži to piešķir māksliniekiem?</a:t>
            </a:r>
          </a:p>
          <a:p>
            <a:pPr marL="1428750" lvl="2" indent="-514350">
              <a:buFont typeface="+mj-lt"/>
              <a:buAutoNum type="alphaLcParenR"/>
            </a:pPr>
            <a:r>
              <a:rPr lang="lv-LV" sz="3200" dirty="0"/>
              <a:t>1 reizi gadā,</a:t>
            </a:r>
          </a:p>
          <a:p>
            <a:pPr marL="1428750" lvl="2" indent="-514350">
              <a:buFont typeface="+mj-lt"/>
              <a:buAutoNum type="alphaLcParenR"/>
            </a:pPr>
            <a:r>
              <a:rPr lang="lv-LV" sz="3200" dirty="0"/>
              <a:t>Katru mēnesi,</a:t>
            </a:r>
          </a:p>
          <a:p>
            <a:pPr marL="1428750" lvl="2" indent="-514350">
              <a:buFont typeface="+mj-lt"/>
              <a:buAutoNum type="alphaLcParenR"/>
            </a:pPr>
            <a:r>
              <a:rPr lang="lv-LV" sz="3200" b="1" dirty="0">
                <a:solidFill>
                  <a:srgbClr val="002060"/>
                </a:solidFill>
              </a:rPr>
              <a:t>Reizi 2 gados,</a:t>
            </a:r>
          </a:p>
          <a:p>
            <a:pPr marL="1428750" lvl="2" indent="-514350">
              <a:buFont typeface="+mj-lt"/>
              <a:buAutoNum type="alphaLcParenR"/>
            </a:pPr>
            <a:r>
              <a:rPr lang="lv-LV" sz="3200" dirty="0"/>
              <a:t>Pusgadā reizi.</a:t>
            </a:r>
          </a:p>
          <a:p>
            <a:pPr algn="ctr"/>
            <a:endParaRPr lang="lv-LV" sz="3200" dirty="0">
              <a:solidFill>
                <a:schemeClr val="tx1"/>
              </a:solidFill>
              <a:latin typeface="Impact" panose="020B0806030902050204" pitchFamily="34" charset="0"/>
            </a:endParaRPr>
          </a:p>
        </p:txBody>
      </p:sp>
    </p:spTree>
    <p:extLst>
      <p:ext uri="{BB962C8B-B14F-4D97-AF65-F5344CB8AC3E}">
        <p14:creationId xmlns:p14="http://schemas.microsoft.com/office/powerpoint/2010/main" val="1959344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395536" y="233353"/>
            <a:ext cx="5184433" cy="1323439"/>
          </a:xfrm>
          <a:prstGeom prst="rect">
            <a:avLst/>
          </a:prstGeom>
          <a:noFill/>
        </p:spPr>
        <p:txBody>
          <a:bodyPr wrap="none" lIns="91440" tIns="45720" rIns="91440" bIns="45720">
            <a:spAutoFit/>
          </a:bodyPr>
          <a:lstStyle/>
          <a:p>
            <a:pPr algn="ctr"/>
            <a:r>
              <a:rPr lang="lv-LV" sz="8000" cap="none" spc="0" dirty="0" smtClean="0">
                <a:ln w="17780" cmpd="sng">
                  <a:solidFill>
                    <a:schemeClr val="tx1"/>
                  </a:solidFill>
                  <a:prstDash val="solid"/>
                  <a:miter lim="800000"/>
                </a:ln>
                <a:solidFill>
                  <a:srgbClr val="FFC000"/>
                </a:solidFill>
                <a:latin typeface="Impact" panose="020B0806030902050204" pitchFamily="34" charset="0"/>
              </a:rPr>
              <a:t>M</a:t>
            </a:r>
            <a:r>
              <a:rPr lang="lv-LV" sz="8000" dirty="0" smtClean="0">
                <a:ln w="17780" cmpd="sng">
                  <a:solidFill>
                    <a:schemeClr val="tx1"/>
                  </a:solidFill>
                  <a:prstDash val="solid"/>
                  <a:miter lim="800000"/>
                </a:ln>
                <a:solidFill>
                  <a:srgbClr val="FFC000"/>
                </a:solidFill>
                <a:latin typeface="Impact" panose="020B0806030902050204" pitchFamily="34" charset="0"/>
              </a:rPr>
              <a:t>atemātika</a:t>
            </a:r>
            <a:endParaRPr lang="lv-LV" sz="8000" cap="none" spc="0" dirty="0">
              <a:ln w="17780" cmpd="sng">
                <a:solidFill>
                  <a:schemeClr val="tx1"/>
                </a:solidFill>
                <a:prstDash val="solid"/>
                <a:miter lim="800000"/>
              </a:ln>
              <a:solidFill>
                <a:srgbClr val="FFC000"/>
              </a:solidFill>
              <a:latin typeface="Impact" panose="020B0806030902050204" pitchFamily="34" charset="0"/>
            </a:endParaRPr>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10 punkti</a:t>
            </a:r>
            <a:endParaRPr lang="lv-LV" sz="4400" dirty="0">
              <a:solidFill>
                <a:schemeClr val="tx1"/>
              </a:solidFill>
              <a:latin typeface="Impact" panose="020B0806030902050204" pitchFamily="34" charset="0"/>
            </a:endParaRPr>
          </a:p>
        </p:txBody>
      </p:sp>
      <p:sp>
        <p:nvSpPr>
          <p:cNvPr id="14" name="Taisnstūris ar noapaļotiem stūriem 13"/>
          <p:cNvSpPr/>
          <p:nvPr/>
        </p:nvSpPr>
        <p:spPr>
          <a:xfrm>
            <a:off x="251520" y="1503543"/>
            <a:ext cx="8625502" cy="5165817"/>
          </a:xfrm>
          <a:prstGeom prst="roundRect">
            <a:avLst>
              <a:gd name="adj" fmla="val 9467"/>
            </a:avLst>
          </a:prstGeom>
          <a:solidFill>
            <a:schemeClr val="accent6">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lv-LV" sz="2400" dirty="0" smtClean="0">
                <a:solidFill>
                  <a:schemeClr val="tx1"/>
                </a:solidFill>
              </a:rPr>
              <a:t>Dažreiz </a:t>
            </a:r>
            <a:r>
              <a:rPr lang="lv-LV" sz="2400" dirty="0">
                <a:solidFill>
                  <a:schemeClr val="tx1"/>
                </a:solidFill>
              </a:rPr>
              <a:t>kosmosa izpētes tehnoloģijas tiek pārvērstas visai neparastā pielietojumā uz Zemes</a:t>
            </a:r>
            <a:r>
              <a:rPr lang="lv-LV" sz="2400" dirty="0" smtClean="0">
                <a:solidFill>
                  <a:schemeClr val="tx1"/>
                </a:solidFill>
              </a:rPr>
              <a:t>. Iepakošanas </a:t>
            </a:r>
            <a:r>
              <a:rPr lang="lv-LV" sz="2400" dirty="0">
                <a:solidFill>
                  <a:schemeClr val="tx1"/>
                </a:solidFill>
              </a:rPr>
              <a:t>iekārtu ražotājs „</a:t>
            </a:r>
            <a:r>
              <a:rPr lang="lv-LV" sz="2400" dirty="0" err="1">
                <a:solidFill>
                  <a:schemeClr val="tx1"/>
                </a:solidFill>
              </a:rPr>
              <a:t>Roventa</a:t>
            </a:r>
            <a:r>
              <a:rPr lang="lv-LV" sz="2400" dirty="0">
                <a:solidFill>
                  <a:schemeClr val="tx1"/>
                </a:solidFill>
              </a:rPr>
              <a:t>” meklēja tehnoloģiju, kas ātri varētu iepakot </a:t>
            </a:r>
            <a:r>
              <a:rPr lang="lv-LV" sz="2400" dirty="0" err="1">
                <a:solidFill>
                  <a:schemeClr val="tx1"/>
                </a:solidFill>
              </a:rPr>
              <a:t>čipšus</a:t>
            </a:r>
            <a:r>
              <a:rPr lang="lv-LV" sz="2400" dirty="0">
                <a:solidFill>
                  <a:schemeClr val="tx1"/>
                </a:solidFill>
              </a:rPr>
              <a:t>, tos nesalaužot. Ar Vācijas kompānijas „HTG” palīdzību, kas nodrošina, lai Eiropas Kosmosa aģentūras kosmiskie aparāti nolaižas uz kosmisko objektu virsmas veiksmīgi, tika izgatavota iepakošanas iekārta, kas darbojās ātrāk un nodrošināja maksimāli daudz nesalauztu </a:t>
            </a:r>
            <a:r>
              <a:rPr lang="lv-LV" sz="2400" dirty="0" err="1">
                <a:solidFill>
                  <a:schemeClr val="tx1"/>
                </a:solidFill>
              </a:rPr>
              <a:t>čipšu</a:t>
            </a:r>
            <a:r>
              <a:rPr lang="lv-LV" sz="2400" dirty="0">
                <a:solidFill>
                  <a:schemeClr val="tx1"/>
                </a:solidFill>
              </a:rPr>
              <a:t> paciņā</a:t>
            </a:r>
            <a:r>
              <a:rPr lang="lv-LV" sz="2400" dirty="0" smtClean="0">
                <a:solidFill>
                  <a:schemeClr val="tx1"/>
                </a:solidFill>
              </a:rPr>
              <a:t>. Tas </a:t>
            </a:r>
            <a:r>
              <a:rPr lang="lv-LV" sz="2400" dirty="0">
                <a:solidFill>
                  <a:schemeClr val="tx1"/>
                </a:solidFill>
              </a:rPr>
              <a:t>norisinājās 1998. gadā. </a:t>
            </a:r>
            <a:r>
              <a:rPr lang="lv-LV" sz="2400" dirty="0" smtClean="0">
                <a:solidFill>
                  <a:schemeClr val="tx1"/>
                </a:solidFill>
              </a:rPr>
              <a:t>Kā šis </a:t>
            </a:r>
            <a:r>
              <a:rPr lang="lv-LV" sz="2400" dirty="0" err="1" smtClean="0">
                <a:solidFill>
                  <a:schemeClr val="tx1"/>
                </a:solidFill>
              </a:rPr>
              <a:t>gadaskaitlis</a:t>
            </a:r>
            <a:r>
              <a:rPr lang="lv-LV" sz="2400" dirty="0" smtClean="0">
                <a:solidFill>
                  <a:schemeClr val="tx1"/>
                </a:solidFill>
              </a:rPr>
              <a:t> ir rakstāms ar romiešu cipariem?</a:t>
            </a:r>
            <a:endParaRPr lang="lv-LV" sz="2400" dirty="0">
              <a:solidFill>
                <a:schemeClr val="tx1"/>
              </a:solidFill>
            </a:endParaRPr>
          </a:p>
          <a:p>
            <a:pPr marL="1828800" lvl="3" indent="-457200">
              <a:buFont typeface="+mj-lt"/>
              <a:buAutoNum type="alphaLcParenR"/>
            </a:pPr>
            <a:r>
              <a:rPr lang="lv-LV" sz="2400" dirty="0" smtClean="0">
                <a:solidFill>
                  <a:schemeClr val="tx1"/>
                </a:solidFill>
              </a:rPr>
              <a:t>MMCXXVIII</a:t>
            </a:r>
          </a:p>
          <a:p>
            <a:pPr marL="1828800" lvl="3" indent="-457200">
              <a:buFont typeface="+mj-lt"/>
              <a:buAutoNum type="alphaLcParenR"/>
            </a:pPr>
            <a:r>
              <a:rPr lang="lv-LV" sz="2400" dirty="0" smtClean="0">
                <a:solidFill>
                  <a:schemeClr val="tx1"/>
                </a:solidFill>
              </a:rPr>
              <a:t>XDDVDVIII</a:t>
            </a:r>
          </a:p>
          <a:p>
            <a:pPr marL="1828800" lvl="3" indent="-457200">
              <a:buFont typeface="+mj-lt"/>
              <a:buAutoNum type="alphaLcParenR"/>
            </a:pPr>
            <a:r>
              <a:rPr lang="lv-LV" sz="2400" dirty="0" smtClean="0">
                <a:solidFill>
                  <a:schemeClr val="tx1"/>
                </a:solidFill>
              </a:rPr>
              <a:t>MXCCCDVIII</a:t>
            </a:r>
          </a:p>
          <a:p>
            <a:pPr marL="1828800" lvl="3" indent="-457200">
              <a:buFont typeface="+mj-lt"/>
              <a:buAutoNum type="alphaLcParenR"/>
            </a:pPr>
            <a:r>
              <a:rPr lang="lv-LV" sz="2400" dirty="0" smtClean="0">
                <a:solidFill>
                  <a:schemeClr val="tx1"/>
                </a:solidFill>
              </a:rPr>
              <a:t>MCMXCVIII</a:t>
            </a:r>
            <a:endParaRPr lang="lv-LV" sz="2400" dirty="0">
              <a:solidFill>
                <a:schemeClr val="tx1"/>
              </a:solidFill>
            </a:endParaRPr>
          </a:p>
          <a:p>
            <a:pPr algn="ctr"/>
            <a:endParaRPr lang="lv-LV" sz="2400" dirty="0">
              <a:solidFill>
                <a:schemeClr val="tx1"/>
              </a:solidFill>
              <a:latin typeface="Impact" panose="020B0806030902050204" pitchFamily="34" charset="0"/>
            </a:endParaRPr>
          </a:p>
        </p:txBody>
      </p:sp>
    </p:spTree>
    <p:extLst>
      <p:ext uri="{BB962C8B-B14F-4D97-AF65-F5344CB8AC3E}">
        <p14:creationId xmlns:p14="http://schemas.microsoft.com/office/powerpoint/2010/main" val="43913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40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374094" y="1844824"/>
            <a:ext cx="7294250" cy="45268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lv-LV" sz="3600" dirty="0"/>
              <a:t>Attēlā redzamā ēka ir</a:t>
            </a:r>
            <a:r>
              <a:rPr lang="lv-LV" sz="3600" dirty="0" smtClean="0"/>
              <a:t>:</a:t>
            </a:r>
          </a:p>
          <a:p>
            <a:pPr lvl="0"/>
            <a:endParaRPr lang="lv-LV" sz="3600" dirty="0"/>
          </a:p>
          <a:p>
            <a:pPr marL="742950" lvl="0" indent="-742950">
              <a:buFont typeface="+mj-lt"/>
              <a:buAutoNum type="alphaLcParenR"/>
            </a:pPr>
            <a:r>
              <a:rPr lang="lv-LV" sz="3600" dirty="0"/>
              <a:t>Latvijas Nacionālais </a:t>
            </a:r>
            <a:endParaRPr lang="lv-LV" sz="3600" dirty="0" smtClean="0"/>
          </a:p>
          <a:p>
            <a:pPr lvl="0"/>
            <a:r>
              <a:rPr lang="lv-LV" sz="3600" dirty="0" smtClean="0"/>
              <a:t>mākslas muzejs</a:t>
            </a:r>
            <a:endParaRPr lang="lv-LV" sz="3600" dirty="0"/>
          </a:p>
          <a:p>
            <a:pPr marL="742950" lvl="0" indent="-742950">
              <a:buFont typeface="+mj-lt"/>
              <a:buAutoNum type="alphaLcParenR" startAt="2"/>
            </a:pPr>
            <a:r>
              <a:rPr lang="lv-LV" sz="3600" dirty="0"/>
              <a:t>Mākslas muzejs Rīgas Birža,</a:t>
            </a:r>
          </a:p>
          <a:p>
            <a:pPr marL="742950" lvl="0" indent="-742950">
              <a:buFont typeface="+mj-lt"/>
              <a:buAutoNum type="alphaLcParenR" startAt="2"/>
            </a:pPr>
            <a:r>
              <a:rPr lang="lv-LV" sz="3600" dirty="0"/>
              <a:t> Latvijas Mākslas </a:t>
            </a:r>
            <a:r>
              <a:rPr lang="lv-LV" sz="3600" dirty="0" smtClean="0"/>
              <a:t>akadēmija</a:t>
            </a:r>
            <a:endParaRPr lang="lv-LV" sz="3600" dirty="0"/>
          </a:p>
          <a:p>
            <a:pPr marL="742950" lvl="0" indent="-742950">
              <a:buFont typeface="+mj-lt"/>
              <a:buAutoNum type="alphaLcParenR" startAt="2"/>
            </a:pPr>
            <a:r>
              <a:rPr lang="lv-LV" sz="3600" dirty="0" smtClean="0"/>
              <a:t>Rātsnams</a:t>
            </a:r>
            <a:endParaRPr lang="lv-LV" sz="3600" dirty="0">
              <a:solidFill>
                <a:schemeClr val="tx1"/>
              </a:solidFill>
              <a:latin typeface="Impact" panose="020B0806030902050204" pitchFamily="34" charset="0"/>
            </a:endParaRPr>
          </a:p>
        </p:txBody>
      </p:sp>
      <p:sp>
        <p:nvSpPr>
          <p:cNvPr id="5" name="Taisnstūris 4"/>
          <p:cNvSpPr/>
          <p:nvPr/>
        </p:nvSpPr>
        <p:spPr>
          <a:xfrm>
            <a:off x="971600" y="168200"/>
            <a:ext cx="489654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3">
                    <a:lumMod val="75000"/>
                  </a:schemeClr>
                </a:solidFill>
                <a:latin typeface="Impact" panose="020B0806030902050204" pitchFamily="34" charset="0"/>
              </a:rPr>
              <a:t>Mākslas</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pic>
        <p:nvPicPr>
          <p:cNvPr id="6" name="Attēls 5" descr="http://www.citariga.lv/images/vietas/akademija_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8779" y="1845120"/>
            <a:ext cx="3343667" cy="2504921"/>
          </a:xfrm>
          <a:prstGeom prst="rect">
            <a:avLst/>
          </a:prstGeom>
          <a:noFill/>
          <a:ln>
            <a:noFill/>
          </a:ln>
        </p:spPr>
      </p:pic>
    </p:spTree>
    <p:extLst>
      <p:ext uri="{BB962C8B-B14F-4D97-AF65-F5344CB8AC3E}">
        <p14:creationId xmlns:p14="http://schemas.microsoft.com/office/powerpoint/2010/main" val="36920493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40 punkti</a:t>
            </a:r>
            <a:endParaRPr lang="lv-LV" sz="4400" dirty="0">
              <a:solidFill>
                <a:schemeClr val="tx1"/>
              </a:solidFill>
              <a:latin typeface="Impact" panose="020B0806030902050204" pitchFamily="34" charset="0"/>
            </a:endParaRPr>
          </a:p>
        </p:txBody>
      </p:sp>
      <p:sp>
        <p:nvSpPr>
          <p:cNvPr id="5" name="Taisnstūris 4"/>
          <p:cNvSpPr/>
          <p:nvPr/>
        </p:nvSpPr>
        <p:spPr>
          <a:xfrm>
            <a:off x="971600" y="168200"/>
            <a:ext cx="489654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3">
                    <a:lumMod val="75000"/>
                  </a:schemeClr>
                </a:solidFill>
                <a:latin typeface="Impact" panose="020B0806030902050204" pitchFamily="34" charset="0"/>
              </a:rPr>
              <a:t>Mākslas</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8" name="Darbības poga: sākumlapa 7">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aisnstūris ar noapaļotiem stūriem 6"/>
          <p:cNvSpPr/>
          <p:nvPr/>
        </p:nvSpPr>
        <p:spPr>
          <a:xfrm>
            <a:off x="574128" y="1998464"/>
            <a:ext cx="7294250" cy="45268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lv-LV" sz="3600" dirty="0"/>
              <a:t>Attēlā redzamā ēka ir</a:t>
            </a:r>
            <a:r>
              <a:rPr lang="lv-LV" sz="3600" dirty="0" smtClean="0"/>
              <a:t>:</a:t>
            </a:r>
          </a:p>
          <a:p>
            <a:pPr lvl="0"/>
            <a:endParaRPr lang="lv-LV" sz="3600" dirty="0"/>
          </a:p>
          <a:p>
            <a:pPr marL="742950" lvl="0" indent="-742950">
              <a:buFont typeface="+mj-lt"/>
              <a:buAutoNum type="alphaLcParenR"/>
            </a:pPr>
            <a:r>
              <a:rPr lang="lv-LV" sz="3600" dirty="0"/>
              <a:t>Latvijas Nacionālais </a:t>
            </a:r>
            <a:endParaRPr lang="lv-LV" sz="3600" dirty="0" smtClean="0"/>
          </a:p>
          <a:p>
            <a:pPr lvl="0"/>
            <a:r>
              <a:rPr lang="lv-LV" sz="3600" dirty="0" smtClean="0"/>
              <a:t>mākslas muzejs</a:t>
            </a:r>
            <a:endParaRPr lang="lv-LV" sz="3600" dirty="0"/>
          </a:p>
          <a:p>
            <a:pPr marL="742950" lvl="0" indent="-742950">
              <a:buFont typeface="+mj-lt"/>
              <a:buAutoNum type="alphaLcParenR" startAt="2"/>
            </a:pPr>
            <a:r>
              <a:rPr lang="lv-LV" sz="3600" dirty="0"/>
              <a:t>Mākslas muzejs Rīgas Birža,</a:t>
            </a:r>
          </a:p>
          <a:p>
            <a:pPr marL="742950" lvl="0" indent="-742950">
              <a:buFont typeface="+mj-lt"/>
              <a:buAutoNum type="alphaLcParenR" startAt="2"/>
            </a:pPr>
            <a:r>
              <a:rPr lang="lv-LV" sz="3600" b="1" dirty="0" smtClean="0">
                <a:solidFill>
                  <a:srgbClr val="002060"/>
                </a:solidFill>
              </a:rPr>
              <a:t>Latvijas </a:t>
            </a:r>
            <a:r>
              <a:rPr lang="lv-LV" sz="3600" b="1" dirty="0">
                <a:solidFill>
                  <a:srgbClr val="002060"/>
                </a:solidFill>
              </a:rPr>
              <a:t>Mākslas </a:t>
            </a:r>
            <a:r>
              <a:rPr lang="lv-LV" sz="3600" b="1" dirty="0" smtClean="0">
                <a:solidFill>
                  <a:srgbClr val="002060"/>
                </a:solidFill>
              </a:rPr>
              <a:t>akadēmija</a:t>
            </a:r>
            <a:endParaRPr lang="lv-LV" sz="3600" b="1" dirty="0">
              <a:solidFill>
                <a:srgbClr val="002060"/>
              </a:solidFill>
            </a:endParaRPr>
          </a:p>
          <a:p>
            <a:pPr marL="742950" lvl="0" indent="-742950">
              <a:buFont typeface="+mj-lt"/>
              <a:buAutoNum type="alphaLcParenR" startAt="2"/>
            </a:pPr>
            <a:r>
              <a:rPr lang="lv-LV" sz="3600" dirty="0" smtClean="0"/>
              <a:t>Rātsnams</a:t>
            </a:r>
            <a:endParaRPr lang="lv-LV" sz="3600" dirty="0">
              <a:solidFill>
                <a:schemeClr val="tx1"/>
              </a:solidFill>
              <a:latin typeface="Impact" panose="020B0806030902050204" pitchFamily="34" charset="0"/>
            </a:endParaRPr>
          </a:p>
        </p:txBody>
      </p:sp>
      <p:pic>
        <p:nvPicPr>
          <p:cNvPr id="9" name="Attēls 8" descr="http://www.citariga.lv/images/vietas/akademija_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8813" y="1998760"/>
            <a:ext cx="3343667" cy="2504921"/>
          </a:xfrm>
          <a:prstGeom prst="rect">
            <a:avLst/>
          </a:prstGeom>
          <a:noFill/>
          <a:ln>
            <a:noFill/>
          </a:ln>
        </p:spPr>
      </p:pic>
    </p:spTree>
    <p:extLst>
      <p:ext uri="{BB962C8B-B14F-4D97-AF65-F5344CB8AC3E}">
        <p14:creationId xmlns:p14="http://schemas.microsoft.com/office/powerpoint/2010/main" val="376690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5</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971600" y="1988840"/>
            <a:ext cx="7128792" cy="43204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lv-LV" sz="4400" dirty="0"/>
              <a:t>Cik Kultūras vērtības veido Latvijas kultūras kanonu?</a:t>
            </a:r>
          </a:p>
          <a:p>
            <a:pPr lvl="2"/>
            <a:r>
              <a:rPr lang="lv-LV" sz="4400" dirty="0"/>
              <a:t>a) 100</a:t>
            </a:r>
          </a:p>
          <a:p>
            <a:pPr lvl="2"/>
            <a:r>
              <a:rPr lang="lv-LV" sz="4400" dirty="0"/>
              <a:t>b) 50</a:t>
            </a:r>
          </a:p>
          <a:p>
            <a:pPr lvl="2"/>
            <a:r>
              <a:rPr lang="lv-LV" sz="4400" dirty="0"/>
              <a:t>c)</a:t>
            </a:r>
            <a:r>
              <a:rPr lang="lv-LV" sz="4400" b="1" dirty="0"/>
              <a:t> </a:t>
            </a:r>
            <a:r>
              <a:rPr lang="lv-LV" sz="4400" dirty="0"/>
              <a:t>99</a:t>
            </a:r>
          </a:p>
          <a:p>
            <a:pPr lvl="2"/>
            <a:r>
              <a:rPr lang="lv-LV" sz="4400" dirty="0"/>
              <a:t>d) </a:t>
            </a:r>
            <a:r>
              <a:rPr lang="lv-LV" sz="4400" dirty="0" smtClean="0"/>
              <a:t>55</a:t>
            </a:r>
            <a:endParaRPr lang="lv-LV" sz="4400" dirty="0">
              <a:solidFill>
                <a:schemeClr val="tx1"/>
              </a:solidFill>
              <a:latin typeface="Impact" panose="020B0806030902050204" pitchFamily="34" charset="0"/>
            </a:endParaRPr>
          </a:p>
        </p:txBody>
      </p:sp>
      <p:sp>
        <p:nvSpPr>
          <p:cNvPr id="5" name="Taisnstūris 4"/>
          <p:cNvSpPr/>
          <p:nvPr/>
        </p:nvSpPr>
        <p:spPr>
          <a:xfrm>
            <a:off x="971600" y="168200"/>
            <a:ext cx="489654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3">
                    <a:lumMod val="75000"/>
                  </a:schemeClr>
                </a:solidFill>
                <a:latin typeface="Impact" panose="020B0806030902050204" pitchFamily="34" charset="0"/>
              </a:rPr>
              <a:t>Mākslas</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Tree>
    <p:extLst>
      <p:ext uri="{BB962C8B-B14F-4D97-AF65-F5344CB8AC3E}">
        <p14:creationId xmlns:p14="http://schemas.microsoft.com/office/powerpoint/2010/main" val="32370913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5</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5" name="Taisnstūris 4"/>
          <p:cNvSpPr/>
          <p:nvPr/>
        </p:nvSpPr>
        <p:spPr>
          <a:xfrm>
            <a:off x="971600" y="168200"/>
            <a:ext cx="489654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3">
                    <a:lumMod val="75000"/>
                  </a:schemeClr>
                </a:solidFill>
                <a:latin typeface="Impact" panose="020B0806030902050204" pitchFamily="34" charset="0"/>
              </a:rPr>
              <a:t>Mākslas</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8" name="Darbības poga: sākumlapa 7">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aisnstūris ar noapaļotiem stūriem 6"/>
          <p:cNvSpPr/>
          <p:nvPr/>
        </p:nvSpPr>
        <p:spPr>
          <a:xfrm>
            <a:off x="971600" y="1988840"/>
            <a:ext cx="7128792" cy="43204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lv-LV" sz="4400" dirty="0"/>
              <a:t>Cik Kultūras vērtības veido Latvijas kultūras kanonu?</a:t>
            </a:r>
          </a:p>
          <a:p>
            <a:pPr lvl="2"/>
            <a:r>
              <a:rPr lang="lv-LV" sz="4400" dirty="0"/>
              <a:t>a) 100</a:t>
            </a:r>
          </a:p>
          <a:p>
            <a:pPr lvl="2"/>
            <a:r>
              <a:rPr lang="lv-LV" sz="4400" dirty="0"/>
              <a:t>b) 50</a:t>
            </a:r>
          </a:p>
          <a:p>
            <a:pPr lvl="2"/>
            <a:r>
              <a:rPr lang="lv-LV" sz="4400" b="1" dirty="0">
                <a:solidFill>
                  <a:srgbClr val="002060"/>
                </a:solidFill>
              </a:rPr>
              <a:t>c) 99</a:t>
            </a:r>
          </a:p>
          <a:p>
            <a:pPr lvl="2"/>
            <a:r>
              <a:rPr lang="lv-LV" sz="4400" dirty="0"/>
              <a:t>d) </a:t>
            </a:r>
            <a:r>
              <a:rPr lang="lv-LV" sz="4400" dirty="0" smtClean="0"/>
              <a:t>55</a:t>
            </a:r>
            <a:endParaRPr lang="lv-LV" sz="4400" dirty="0">
              <a:solidFill>
                <a:schemeClr val="tx1"/>
              </a:solidFill>
              <a:latin typeface="Impact" panose="020B0806030902050204" pitchFamily="34" charset="0"/>
            </a:endParaRPr>
          </a:p>
        </p:txBody>
      </p:sp>
      <p:pic>
        <p:nvPicPr>
          <p:cNvPr id="11266" name="Picture 2" descr="Attēlu rezultāti vaicājumam “latvijas kultŗuas kan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944" y="357301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4178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6</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323528" y="1772816"/>
            <a:ext cx="8553494" cy="496855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lv-LV" sz="3400" dirty="0" smtClean="0"/>
              <a:t>Kurš </a:t>
            </a:r>
            <a:r>
              <a:rPr lang="lv-LV" sz="3400" dirty="0"/>
              <a:t>latviešu diriģents šogad jau </a:t>
            </a:r>
            <a:r>
              <a:rPr lang="lv-LV" sz="3400" dirty="0" smtClean="0"/>
              <a:t>otro reizi tika </a:t>
            </a:r>
            <a:r>
              <a:rPr lang="lv-LV" sz="3400" dirty="0">
                <a:solidFill>
                  <a:schemeClr val="bg1"/>
                </a:solidFill>
              </a:rPr>
              <a:t>apbalvots ar </a:t>
            </a:r>
            <a:r>
              <a:rPr lang="lv-LV" sz="3400" dirty="0" smtClean="0">
                <a:solidFill>
                  <a:schemeClr val="bg1"/>
                </a:solidFill>
              </a:rPr>
              <a:t>mūzikas </a:t>
            </a:r>
            <a:r>
              <a:rPr lang="lv-LV" sz="3400" dirty="0">
                <a:solidFill>
                  <a:schemeClr val="bg1"/>
                </a:solidFill>
              </a:rPr>
              <a:t>ierakstu "</a:t>
            </a:r>
            <a:r>
              <a:rPr lang="lv-LV" sz="3400" dirty="0" err="1">
                <a:solidFill>
                  <a:schemeClr val="bg1"/>
                </a:solidFill>
              </a:rPr>
              <a:t>Grammy</a:t>
            </a:r>
            <a:r>
              <a:rPr lang="lv-LV" sz="3400" dirty="0">
                <a:solidFill>
                  <a:schemeClr val="bg1"/>
                </a:solidFill>
              </a:rPr>
              <a:t>" balvu par Dmitrija </a:t>
            </a:r>
            <a:r>
              <a:rPr lang="lv-LV" sz="3400" dirty="0" err="1">
                <a:solidFill>
                  <a:schemeClr val="bg1"/>
                </a:solidFill>
              </a:rPr>
              <a:t>Šostakoviča</a:t>
            </a:r>
            <a:r>
              <a:rPr lang="lv-LV" sz="3400" dirty="0">
                <a:solidFill>
                  <a:schemeClr val="bg1"/>
                </a:solidFill>
              </a:rPr>
              <a:t> </a:t>
            </a:r>
            <a:r>
              <a:rPr lang="lv-LV" sz="3400" dirty="0" smtClean="0">
                <a:solidFill>
                  <a:schemeClr val="bg1"/>
                </a:solidFill>
              </a:rPr>
              <a:t>ierakstu </a:t>
            </a:r>
            <a:r>
              <a:rPr lang="lv-LV" sz="3400" dirty="0"/>
              <a:t>"</a:t>
            </a:r>
            <a:r>
              <a:rPr lang="lv-LV" sz="3400" dirty="0" err="1"/>
              <a:t>Shostakovich</a:t>
            </a:r>
            <a:r>
              <a:rPr lang="lv-LV" sz="3400" dirty="0"/>
              <a:t>: </a:t>
            </a:r>
            <a:r>
              <a:rPr lang="lv-LV" sz="3400" dirty="0" err="1"/>
              <a:t>Under</a:t>
            </a:r>
            <a:r>
              <a:rPr lang="lv-LV" sz="3400" dirty="0"/>
              <a:t> </a:t>
            </a:r>
            <a:r>
              <a:rPr lang="lv-LV" sz="3400" dirty="0" err="1"/>
              <a:t>Stalin's</a:t>
            </a:r>
            <a:r>
              <a:rPr lang="lv-LV" sz="3400" dirty="0"/>
              <a:t> </a:t>
            </a:r>
            <a:r>
              <a:rPr lang="lv-LV" sz="3400" dirty="0" err="1"/>
              <a:t>Shadow</a:t>
            </a:r>
            <a:r>
              <a:rPr lang="lv-LV" sz="3400" dirty="0"/>
              <a:t> - </a:t>
            </a:r>
            <a:r>
              <a:rPr lang="lv-LV" sz="3400" dirty="0" err="1"/>
              <a:t>Symphony</a:t>
            </a:r>
            <a:r>
              <a:rPr lang="lv-LV" sz="3400" dirty="0"/>
              <a:t> No.10"</a:t>
            </a:r>
          </a:p>
          <a:p>
            <a:pPr marL="1428750" lvl="2" indent="-514350">
              <a:buFont typeface="+mj-lt"/>
              <a:buAutoNum type="alphaLcParenR"/>
            </a:pPr>
            <a:r>
              <a:rPr lang="lv-LV" sz="3400" dirty="0"/>
              <a:t>Māris Sirmais</a:t>
            </a:r>
          </a:p>
          <a:p>
            <a:pPr marL="1428750" lvl="2" indent="-514350">
              <a:buFont typeface="+mj-lt"/>
              <a:buAutoNum type="alphaLcParenR"/>
            </a:pPr>
            <a:r>
              <a:rPr lang="lv-LV" sz="3400" dirty="0"/>
              <a:t>Andris </a:t>
            </a:r>
            <a:r>
              <a:rPr lang="lv-LV" sz="3400" dirty="0" err="1"/>
              <a:t>Nelsons</a:t>
            </a:r>
            <a:endParaRPr lang="lv-LV" sz="3400" dirty="0"/>
          </a:p>
          <a:p>
            <a:pPr marL="1428750" lvl="2" indent="-514350">
              <a:buFont typeface="+mj-lt"/>
              <a:buAutoNum type="alphaLcParenR"/>
            </a:pPr>
            <a:r>
              <a:rPr lang="lv-LV" sz="3400" dirty="0"/>
              <a:t>Ints </a:t>
            </a:r>
            <a:r>
              <a:rPr lang="lv-LV" sz="3400" dirty="0" err="1"/>
              <a:t>Teterovskis</a:t>
            </a:r>
            <a:endParaRPr lang="lv-LV" sz="3400" dirty="0"/>
          </a:p>
          <a:p>
            <a:pPr marL="1428750" lvl="2" indent="-514350">
              <a:buFont typeface="+mj-lt"/>
              <a:buAutoNum type="alphaLcParenR"/>
            </a:pPr>
            <a:r>
              <a:rPr lang="lv-LV" sz="3400" dirty="0"/>
              <a:t>Maris </a:t>
            </a:r>
            <a:r>
              <a:rPr lang="lv-LV" sz="3400" dirty="0" smtClean="0"/>
              <a:t>Jansons</a:t>
            </a:r>
            <a:endParaRPr lang="lv-LV" sz="3400" dirty="0"/>
          </a:p>
        </p:txBody>
      </p:sp>
      <p:sp>
        <p:nvSpPr>
          <p:cNvPr id="5" name="Taisnstūris 4"/>
          <p:cNvSpPr/>
          <p:nvPr/>
        </p:nvSpPr>
        <p:spPr>
          <a:xfrm>
            <a:off x="971600" y="168200"/>
            <a:ext cx="489654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3">
                    <a:lumMod val="75000"/>
                  </a:schemeClr>
                </a:solidFill>
                <a:latin typeface="Impact" panose="020B0806030902050204" pitchFamily="34" charset="0"/>
              </a:rPr>
              <a:t>Mākslas</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Tree>
    <p:extLst>
      <p:ext uri="{BB962C8B-B14F-4D97-AF65-F5344CB8AC3E}">
        <p14:creationId xmlns:p14="http://schemas.microsoft.com/office/powerpoint/2010/main" val="14036508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6</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5" name="Taisnstūris 4"/>
          <p:cNvSpPr/>
          <p:nvPr/>
        </p:nvSpPr>
        <p:spPr>
          <a:xfrm>
            <a:off x="971600" y="168200"/>
            <a:ext cx="4896544" cy="1446550"/>
          </a:xfrm>
          <a:prstGeom prst="rect">
            <a:avLst/>
          </a:prstGeom>
          <a:noFill/>
        </p:spPr>
        <p:txBody>
          <a:bodyPr wrap="square" lIns="91440" tIns="45720" rIns="91440" bIns="45720">
            <a:spAutoFit/>
          </a:bodyPr>
          <a:lstStyle/>
          <a:p>
            <a:pPr algn="ctr"/>
            <a:r>
              <a:rPr lang="lv-LV" sz="8800" dirty="0" smtClean="0">
                <a:ln w="17780" cmpd="sng">
                  <a:solidFill>
                    <a:schemeClr val="tx1"/>
                  </a:solidFill>
                  <a:prstDash val="solid"/>
                  <a:miter lim="800000"/>
                </a:ln>
                <a:solidFill>
                  <a:schemeClr val="accent3">
                    <a:lumMod val="75000"/>
                  </a:schemeClr>
                </a:solidFill>
                <a:latin typeface="Impact" panose="020B0806030902050204" pitchFamily="34" charset="0"/>
              </a:rPr>
              <a:t>Mākslas</a:t>
            </a: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7" name="Taisnstūris ar noapaļotiem stūriem 6"/>
          <p:cNvSpPr/>
          <p:nvPr/>
        </p:nvSpPr>
        <p:spPr>
          <a:xfrm>
            <a:off x="323528" y="1700808"/>
            <a:ext cx="8553494" cy="496855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lv-LV" sz="3400" dirty="0" smtClean="0"/>
              <a:t>Kurš </a:t>
            </a:r>
            <a:r>
              <a:rPr lang="lv-LV" sz="3400" dirty="0"/>
              <a:t>latviešu diriģents šogad jau </a:t>
            </a:r>
            <a:r>
              <a:rPr lang="lv-LV" sz="3400" dirty="0" smtClean="0"/>
              <a:t>otro reizi tika </a:t>
            </a:r>
            <a:r>
              <a:rPr lang="lv-LV" sz="3400" dirty="0">
                <a:solidFill>
                  <a:schemeClr val="bg1"/>
                </a:solidFill>
              </a:rPr>
              <a:t>apbalvots ar </a:t>
            </a:r>
            <a:r>
              <a:rPr lang="lv-LV" sz="3400" dirty="0" smtClean="0">
                <a:solidFill>
                  <a:schemeClr val="bg1"/>
                </a:solidFill>
              </a:rPr>
              <a:t>mūzikas </a:t>
            </a:r>
            <a:r>
              <a:rPr lang="lv-LV" sz="3400" dirty="0">
                <a:solidFill>
                  <a:schemeClr val="bg1"/>
                </a:solidFill>
              </a:rPr>
              <a:t>ierakstu "</a:t>
            </a:r>
            <a:r>
              <a:rPr lang="lv-LV" sz="3400" dirty="0" err="1">
                <a:solidFill>
                  <a:schemeClr val="bg1"/>
                </a:solidFill>
              </a:rPr>
              <a:t>Grammy</a:t>
            </a:r>
            <a:r>
              <a:rPr lang="lv-LV" sz="3400" dirty="0">
                <a:solidFill>
                  <a:schemeClr val="bg1"/>
                </a:solidFill>
              </a:rPr>
              <a:t>" balvu par Dmitrija </a:t>
            </a:r>
            <a:r>
              <a:rPr lang="lv-LV" sz="3400" dirty="0" err="1">
                <a:solidFill>
                  <a:schemeClr val="bg1"/>
                </a:solidFill>
              </a:rPr>
              <a:t>Šostakoviča</a:t>
            </a:r>
            <a:r>
              <a:rPr lang="lv-LV" sz="3400" dirty="0">
                <a:solidFill>
                  <a:schemeClr val="bg1"/>
                </a:solidFill>
              </a:rPr>
              <a:t> </a:t>
            </a:r>
            <a:r>
              <a:rPr lang="lv-LV" sz="3400" dirty="0" smtClean="0">
                <a:solidFill>
                  <a:schemeClr val="bg1"/>
                </a:solidFill>
              </a:rPr>
              <a:t>ierakstu </a:t>
            </a:r>
            <a:r>
              <a:rPr lang="lv-LV" sz="3400" dirty="0"/>
              <a:t>"</a:t>
            </a:r>
            <a:r>
              <a:rPr lang="lv-LV" sz="3400" dirty="0" err="1"/>
              <a:t>Shostakovich</a:t>
            </a:r>
            <a:r>
              <a:rPr lang="lv-LV" sz="3400" dirty="0"/>
              <a:t>: </a:t>
            </a:r>
            <a:r>
              <a:rPr lang="lv-LV" sz="3400" dirty="0" err="1"/>
              <a:t>Under</a:t>
            </a:r>
            <a:r>
              <a:rPr lang="lv-LV" sz="3400" dirty="0"/>
              <a:t> </a:t>
            </a:r>
            <a:r>
              <a:rPr lang="lv-LV" sz="3400" dirty="0" err="1"/>
              <a:t>Stalin's</a:t>
            </a:r>
            <a:r>
              <a:rPr lang="lv-LV" sz="3400" dirty="0"/>
              <a:t> </a:t>
            </a:r>
            <a:r>
              <a:rPr lang="lv-LV" sz="3400" dirty="0" err="1"/>
              <a:t>Shadow</a:t>
            </a:r>
            <a:r>
              <a:rPr lang="lv-LV" sz="3400" dirty="0"/>
              <a:t> - </a:t>
            </a:r>
            <a:r>
              <a:rPr lang="lv-LV" sz="3400" dirty="0" err="1"/>
              <a:t>Symphony</a:t>
            </a:r>
            <a:r>
              <a:rPr lang="lv-LV" sz="3400" dirty="0"/>
              <a:t> No.10"</a:t>
            </a:r>
          </a:p>
          <a:p>
            <a:pPr marL="1428750" lvl="2" indent="-514350">
              <a:buFont typeface="+mj-lt"/>
              <a:buAutoNum type="alphaLcParenR"/>
            </a:pPr>
            <a:r>
              <a:rPr lang="lv-LV" sz="3400" dirty="0"/>
              <a:t>Māris Sirmais</a:t>
            </a:r>
          </a:p>
          <a:p>
            <a:pPr marL="1428750" lvl="2" indent="-514350">
              <a:buFont typeface="+mj-lt"/>
              <a:buAutoNum type="alphaLcParenR"/>
            </a:pPr>
            <a:r>
              <a:rPr lang="lv-LV" sz="3400" b="1" dirty="0">
                <a:solidFill>
                  <a:srgbClr val="0070C0"/>
                </a:solidFill>
              </a:rPr>
              <a:t>Andris </a:t>
            </a:r>
            <a:r>
              <a:rPr lang="lv-LV" sz="3400" b="1" dirty="0" err="1">
                <a:solidFill>
                  <a:srgbClr val="0070C0"/>
                </a:solidFill>
              </a:rPr>
              <a:t>Nelsons</a:t>
            </a:r>
            <a:endParaRPr lang="lv-LV" sz="3400" b="1" dirty="0">
              <a:solidFill>
                <a:srgbClr val="0070C0"/>
              </a:solidFill>
            </a:endParaRPr>
          </a:p>
          <a:p>
            <a:pPr marL="1428750" lvl="2" indent="-514350">
              <a:buFont typeface="+mj-lt"/>
              <a:buAutoNum type="alphaLcParenR"/>
            </a:pPr>
            <a:r>
              <a:rPr lang="lv-LV" sz="3400" dirty="0"/>
              <a:t>Ints </a:t>
            </a:r>
            <a:r>
              <a:rPr lang="lv-LV" sz="3400" dirty="0" err="1"/>
              <a:t>Teterovskis</a:t>
            </a:r>
            <a:endParaRPr lang="lv-LV" sz="3400" dirty="0"/>
          </a:p>
          <a:p>
            <a:pPr marL="1428750" lvl="2" indent="-514350">
              <a:buFont typeface="+mj-lt"/>
              <a:buAutoNum type="alphaLcParenR"/>
            </a:pPr>
            <a:r>
              <a:rPr lang="lv-LV" sz="3400" dirty="0"/>
              <a:t>Maris </a:t>
            </a:r>
            <a:r>
              <a:rPr lang="lv-LV" sz="3400" dirty="0" smtClean="0"/>
              <a:t>Jansons</a:t>
            </a:r>
            <a:endParaRPr lang="lv-LV" sz="3400" dirty="0"/>
          </a:p>
        </p:txBody>
      </p:sp>
      <p:sp>
        <p:nvSpPr>
          <p:cNvPr id="8" name="Darbības poga: sākumlapa 7">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2290" name="Picture 2" descr="Saistīts attē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7272" y="4011884"/>
            <a:ext cx="1809750"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963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218519" y="44624"/>
            <a:ext cx="8640959" cy="1862048"/>
          </a:xfrm>
          <a:prstGeom prst="rect">
            <a:avLst/>
          </a:prstGeom>
          <a:noFill/>
        </p:spPr>
        <p:txBody>
          <a:bodyPr wrap="square" lIns="91440" tIns="45720" rIns="91440" bIns="45720">
            <a:spAutoFit/>
          </a:bodyPr>
          <a:lstStyle/>
          <a:p>
            <a:pPr algn="ctr"/>
            <a:r>
              <a:rPr lang="lv-LV" sz="11500" dirty="0" smtClean="0">
                <a:ln w="17780" cmpd="sng">
                  <a:solidFill>
                    <a:schemeClr val="tx1"/>
                  </a:solidFill>
                  <a:prstDash val="solid"/>
                  <a:miter lim="800000"/>
                </a:ln>
                <a:solidFill>
                  <a:schemeClr val="tx2">
                    <a:lumMod val="60000"/>
                    <a:lumOff val="40000"/>
                  </a:schemeClr>
                </a:solidFill>
                <a:latin typeface="Impact" panose="020B0806030902050204" pitchFamily="34" charset="0"/>
              </a:rPr>
              <a:t>Vēsture</a:t>
            </a:r>
            <a:endParaRPr lang="lv-LV" sz="5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2" name="Taisnstūris ar noapaļotiem stūriem 1"/>
          <p:cNvSpPr/>
          <p:nvPr/>
        </p:nvSpPr>
        <p:spPr>
          <a:xfrm>
            <a:off x="251520" y="1916832"/>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hlinkClick r:id="rId2" action="ppaction://hlinksldjump"/>
              </a:rPr>
              <a:t>10 punkti</a:t>
            </a:r>
            <a:endParaRPr lang="lv-LV" sz="4400" dirty="0">
              <a:solidFill>
                <a:schemeClr val="tx1"/>
              </a:solidFill>
              <a:latin typeface="Impact" panose="020B0806030902050204" pitchFamily="34" charset="0"/>
            </a:endParaRPr>
          </a:p>
        </p:txBody>
      </p:sp>
      <p:sp>
        <p:nvSpPr>
          <p:cNvPr id="12" name="Taisnstūris ar noapaļotiem stūriem 11"/>
          <p:cNvSpPr/>
          <p:nvPr/>
        </p:nvSpPr>
        <p:spPr>
          <a:xfrm>
            <a:off x="4860032" y="1916832"/>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3" action="ppaction://hlinksldjump"/>
              </a:rPr>
              <a:t>2</a:t>
            </a:r>
            <a:r>
              <a:rPr lang="lv-LV" sz="4400" dirty="0" smtClean="0">
                <a:solidFill>
                  <a:schemeClr val="tx1"/>
                </a:solidFill>
                <a:latin typeface="Impact" panose="020B0806030902050204" pitchFamily="34" charset="0"/>
                <a:hlinkClick r:id="rId3" action="ppaction://hlinksldjump"/>
              </a:rPr>
              <a:t>0 punkti</a:t>
            </a:r>
            <a:endParaRPr lang="lv-LV" sz="4400" dirty="0">
              <a:solidFill>
                <a:schemeClr val="tx1"/>
              </a:solidFill>
              <a:latin typeface="Impact" panose="020B0806030902050204" pitchFamily="34" charset="0"/>
            </a:endParaRPr>
          </a:p>
        </p:txBody>
      </p:sp>
      <p:sp>
        <p:nvSpPr>
          <p:cNvPr id="13" name="Taisnstūris ar noapaļotiem stūriem 12"/>
          <p:cNvSpPr/>
          <p:nvPr/>
        </p:nvSpPr>
        <p:spPr>
          <a:xfrm>
            <a:off x="218519" y="3429000"/>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4" action="ppaction://hlinksldjump"/>
              </a:rPr>
              <a:t>3</a:t>
            </a:r>
            <a:r>
              <a:rPr lang="lv-LV" sz="4400" dirty="0" smtClean="0">
                <a:solidFill>
                  <a:schemeClr val="tx1"/>
                </a:solidFill>
                <a:latin typeface="Impact" panose="020B0806030902050204" pitchFamily="34" charset="0"/>
                <a:hlinkClick r:id="rId4" action="ppaction://hlinksldjump"/>
              </a:rPr>
              <a:t>0 punkti</a:t>
            </a:r>
            <a:endParaRPr lang="lv-LV" sz="4400" dirty="0">
              <a:solidFill>
                <a:schemeClr val="tx1"/>
              </a:solidFill>
              <a:latin typeface="Impact" panose="020B0806030902050204" pitchFamily="34" charset="0"/>
            </a:endParaRPr>
          </a:p>
        </p:txBody>
      </p:sp>
      <p:sp>
        <p:nvSpPr>
          <p:cNvPr id="14" name="Taisnstūris ar noapaļotiem stūriem 13"/>
          <p:cNvSpPr/>
          <p:nvPr/>
        </p:nvSpPr>
        <p:spPr>
          <a:xfrm>
            <a:off x="4827031" y="3429000"/>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5" action="ppaction://hlinksldjump"/>
              </a:rPr>
              <a:t>4</a:t>
            </a:r>
            <a:r>
              <a:rPr lang="lv-LV" sz="4400" dirty="0" smtClean="0">
                <a:solidFill>
                  <a:schemeClr val="tx1"/>
                </a:solidFill>
                <a:latin typeface="Impact" panose="020B0806030902050204" pitchFamily="34" charset="0"/>
                <a:hlinkClick r:id="rId5" action="ppaction://hlinksldjump"/>
              </a:rPr>
              <a:t>0 punkti</a:t>
            </a:r>
            <a:endParaRPr lang="lv-LV" sz="4400" dirty="0" smtClean="0">
              <a:solidFill>
                <a:schemeClr val="tx1"/>
              </a:solidFill>
              <a:latin typeface="Impact" panose="020B0806030902050204" pitchFamily="34" charset="0"/>
            </a:endParaRPr>
          </a:p>
        </p:txBody>
      </p:sp>
      <p:sp>
        <p:nvSpPr>
          <p:cNvPr id="15" name="Taisnstūris ar noapaļotiem stūriem 14"/>
          <p:cNvSpPr/>
          <p:nvPr/>
        </p:nvSpPr>
        <p:spPr>
          <a:xfrm>
            <a:off x="251520" y="4944113"/>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6" action="ppaction://hlinksldjump"/>
              </a:rPr>
              <a:t>5</a:t>
            </a:r>
            <a:r>
              <a:rPr lang="lv-LV" sz="4400" dirty="0" smtClean="0">
                <a:solidFill>
                  <a:schemeClr val="tx1"/>
                </a:solidFill>
                <a:latin typeface="Impact" panose="020B0806030902050204" pitchFamily="34" charset="0"/>
                <a:hlinkClick r:id="rId6" action="ppaction://hlinksldjump"/>
              </a:rPr>
              <a:t>0 punkti</a:t>
            </a:r>
            <a:endParaRPr lang="lv-LV" sz="4400" dirty="0">
              <a:solidFill>
                <a:schemeClr val="tx1"/>
              </a:solidFill>
              <a:latin typeface="Impact" panose="020B0806030902050204" pitchFamily="34" charset="0"/>
            </a:endParaRPr>
          </a:p>
        </p:txBody>
      </p:sp>
      <p:sp>
        <p:nvSpPr>
          <p:cNvPr id="16" name="Taisnstūris ar noapaļotiem stūriem 15"/>
          <p:cNvSpPr/>
          <p:nvPr/>
        </p:nvSpPr>
        <p:spPr>
          <a:xfrm>
            <a:off x="4860032" y="4944113"/>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7" action="ppaction://hlinksldjump"/>
              </a:rPr>
              <a:t>6</a:t>
            </a:r>
            <a:r>
              <a:rPr lang="lv-LV" sz="4400" dirty="0" smtClean="0">
                <a:solidFill>
                  <a:schemeClr val="tx1"/>
                </a:solidFill>
                <a:latin typeface="Impact" panose="020B0806030902050204" pitchFamily="34" charset="0"/>
                <a:hlinkClick r:id="rId7" action="ppaction://hlinksldjump"/>
              </a:rPr>
              <a:t>0 punkti</a:t>
            </a:r>
            <a:endParaRPr lang="lv-LV" sz="4400" dirty="0">
              <a:solidFill>
                <a:schemeClr val="tx1"/>
              </a:solidFill>
              <a:latin typeface="Impact" panose="020B0806030902050204" pitchFamily="34" charset="0"/>
            </a:endParaRPr>
          </a:p>
        </p:txBody>
      </p:sp>
    </p:spTree>
    <p:extLst>
      <p:ext uri="{BB962C8B-B14F-4D97-AF65-F5344CB8AC3E}">
        <p14:creationId xmlns:p14="http://schemas.microsoft.com/office/powerpoint/2010/main" val="29106010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10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251520" y="1966698"/>
            <a:ext cx="7128792" cy="43204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tx1"/>
                </a:solidFill>
                <a:latin typeface="Impact" panose="020B0806030902050204" pitchFamily="34" charset="0"/>
              </a:rPr>
              <a:t>Senie </a:t>
            </a:r>
            <a:r>
              <a:rPr lang="lv-LV" sz="3200" dirty="0" err="1" smtClean="0">
                <a:solidFill>
                  <a:schemeClr val="tx1"/>
                </a:solidFill>
                <a:latin typeface="Impact" panose="020B0806030902050204" pitchFamily="34" charset="0"/>
              </a:rPr>
              <a:t>šumeri</a:t>
            </a:r>
            <a:r>
              <a:rPr lang="lv-LV" sz="3200" dirty="0" smtClean="0">
                <a:solidFill>
                  <a:schemeClr val="tx1"/>
                </a:solidFill>
                <a:latin typeface="Impact" panose="020B0806030902050204" pitchFamily="34" charset="0"/>
              </a:rPr>
              <a:t> ir slaveni ar vienu no nozīmīgākajiem izgudrojumiem pasaules vēsturē:</a:t>
            </a:r>
          </a:p>
          <a:p>
            <a:pPr algn="ctr"/>
            <a:endParaRPr lang="lv-LV" sz="1200" dirty="0">
              <a:solidFill>
                <a:schemeClr val="tx1"/>
              </a:solidFill>
              <a:latin typeface="Impact" panose="020B0806030902050204" pitchFamily="34" charset="0"/>
            </a:endParaRPr>
          </a:p>
          <a:p>
            <a:pPr marL="1428750" lvl="2" indent="-514350">
              <a:buFont typeface="+mj-lt"/>
              <a:buAutoNum type="alphaLcParenR"/>
            </a:pPr>
            <a:r>
              <a:rPr lang="lv-LV" sz="3200" dirty="0" smtClean="0">
                <a:solidFill>
                  <a:schemeClr val="tx1"/>
                </a:solidFill>
                <a:latin typeface="Impact" panose="020B0806030902050204" pitchFamily="34" charset="0"/>
              </a:rPr>
              <a:t>Zobenu</a:t>
            </a:r>
          </a:p>
          <a:p>
            <a:pPr marL="1428750" lvl="2" indent="-514350">
              <a:buFont typeface="+mj-lt"/>
              <a:buAutoNum type="alphaLcParenR"/>
            </a:pPr>
            <a:r>
              <a:rPr lang="lv-LV" sz="3200" dirty="0" smtClean="0">
                <a:solidFill>
                  <a:schemeClr val="tx1"/>
                </a:solidFill>
                <a:latin typeface="Impact" panose="020B0806030902050204" pitchFamily="34" charset="0"/>
              </a:rPr>
              <a:t>Sirpi</a:t>
            </a:r>
          </a:p>
          <a:p>
            <a:pPr marL="1428750" lvl="2" indent="-514350">
              <a:buFont typeface="+mj-lt"/>
              <a:buAutoNum type="alphaLcParenR"/>
            </a:pPr>
            <a:r>
              <a:rPr lang="lv-LV" sz="3200" dirty="0" smtClean="0">
                <a:solidFill>
                  <a:schemeClr val="tx1"/>
                </a:solidFill>
                <a:latin typeface="Impact" panose="020B0806030902050204" pitchFamily="34" charset="0"/>
              </a:rPr>
              <a:t>Riteni</a:t>
            </a:r>
          </a:p>
          <a:p>
            <a:pPr marL="1428750" lvl="2" indent="-514350">
              <a:buFont typeface="+mj-lt"/>
              <a:buAutoNum type="alphaLcParenR"/>
            </a:pPr>
            <a:r>
              <a:rPr lang="lv-LV" sz="3200" dirty="0" smtClean="0">
                <a:solidFill>
                  <a:schemeClr val="tx1"/>
                </a:solidFill>
                <a:latin typeface="Impact" panose="020B0806030902050204" pitchFamily="34" charset="0"/>
              </a:rPr>
              <a:t>Brilles</a:t>
            </a:r>
            <a:endParaRPr lang="lv-LV" sz="3200" dirty="0">
              <a:solidFill>
                <a:schemeClr val="tx1"/>
              </a:solidFill>
              <a:latin typeface="Impact" panose="020B0806030902050204" pitchFamily="34" charset="0"/>
            </a:endParaRPr>
          </a:p>
        </p:txBody>
      </p:sp>
      <p:sp>
        <p:nvSpPr>
          <p:cNvPr id="5" name="Taisnstūris 4"/>
          <p:cNvSpPr/>
          <p:nvPr/>
        </p:nvSpPr>
        <p:spPr>
          <a:xfrm>
            <a:off x="395536" y="182250"/>
            <a:ext cx="5616624" cy="1569660"/>
          </a:xfrm>
          <a:prstGeom prst="rect">
            <a:avLst/>
          </a:prstGeom>
          <a:noFill/>
        </p:spPr>
        <p:txBody>
          <a:bodyPr wrap="square" lIns="91440" tIns="45720" rIns="91440" bIns="45720">
            <a:spAutoFit/>
          </a:bodyPr>
          <a:lstStyle/>
          <a:p>
            <a:pPr algn="ctr"/>
            <a:r>
              <a:rPr lang="lv-LV" sz="9600" dirty="0" smtClean="0">
                <a:ln w="17780" cmpd="sng">
                  <a:solidFill>
                    <a:schemeClr val="tx1"/>
                  </a:solidFill>
                  <a:prstDash val="solid"/>
                  <a:miter lim="800000"/>
                </a:ln>
                <a:solidFill>
                  <a:schemeClr val="tx2">
                    <a:lumMod val="60000"/>
                    <a:lumOff val="40000"/>
                  </a:schemeClr>
                </a:solidFill>
                <a:latin typeface="Impact" panose="020B0806030902050204" pitchFamily="34" charset="0"/>
              </a:rPr>
              <a:t>Vēsture</a:t>
            </a:r>
            <a:endParaRPr lang="lv-LV" sz="48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Tree>
    <p:extLst>
      <p:ext uri="{BB962C8B-B14F-4D97-AF65-F5344CB8AC3E}">
        <p14:creationId xmlns:p14="http://schemas.microsoft.com/office/powerpoint/2010/main" val="13068593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10 punkti</a:t>
            </a:r>
            <a:endParaRPr lang="lv-LV" sz="4400" dirty="0">
              <a:solidFill>
                <a:schemeClr val="tx1"/>
              </a:solidFill>
              <a:latin typeface="Impact" panose="020B0806030902050204" pitchFamily="34" charset="0"/>
            </a:endParaRPr>
          </a:p>
        </p:txBody>
      </p:sp>
      <p:sp>
        <p:nvSpPr>
          <p:cNvPr id="5" name="Taisnstūris 4"/>
          <p:cNvSpPr/>
          <p:nvPr/>
        </p:nvSpPr>
        <p:spPr>
          <a:xfrm>
            <a:off x="395536" y="254258"/>
            <a:ext cx="5616624" cy="1569660"/>
          </a:xfrm>
          <a:prstGeom prst="rect">
            <a:avLst/>
          </a:prstGeom>
          <a:noFill/>
        </p:spPr>
        <p:txBody>
          <a:bodyPr wrap="square" lIns="91440" tIns="45720" rIns="91440" bIns="45720">
            <a:spAutoFit/>
          </a:bodyPr>
          <a:lstStyle/>
          <a:p>
            <a:pPr algn="ctr"/>
            <a:r>
              <a:rPr lang="lv-LV" sz="9600" dirty="0" smtClean="0">
                <a:ln w="17780" cmpd="sng">
                  <a:solidFill>
                    <a:schemeClr val="tx1"/>
                  </a:solidFill>
                  <a:prstDash val="solid"/>
                  <a:miter lim="800000"/>
                </a:ln>
                <a:solidFill>
                  <a:schemeClr val="tx2">
                    <a:lumMod val="60000"/>
                    <a:lumOff val="40000"/>
                  </a:schemeClr>
                </a:solidFill>
                <a:latin typeface="Impact" panose="020B0806030902050204" pitchFamily="34" charset="0"/>
              </a:rPr>
              <a:t>Vēsture</a:t>
            </a:r>
            <a:endParaRPr lang="lv-LV" sz="48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6" name="Taisnstūris ar noapaļotiem stūriem 5">
            <a:hlinkClick r:id="rId2" action="ppaction://hlinksldjump"/>
          </p:cNvPr>
          <p:cNvSpPr/>
          <p:nvPr/>
        </p:nvSpPr>
        <p:spPr>
          <a:xfrm>
            <a:off x="971600" y="1988840"/>
            <a:ext cx="7128792" cy="4320480"/>
          </a:xfrm>
          <a:prstGeom prst="roundRect">
            <a:avLst/>
          </a:prstGeom>
          <a:solidFill>
            <a:schemeClr val="accent5">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a:solidFill>
                  <a:schemeClr val="tx1"/>
                </a:solidFill>
                <a:latin typeface="Impact" panose="020B0806030902050204" pitchFamily="34" charset="0"/>
              </a:rPr>
              <a:t>Senie </a:t>
            </a:r>
            <a:r>
              <a:rPr lang="lv-LV" sz="3200" dirty="0" err="1">
                <a:solidFill>
                  <a:schemeClr val="tx1"/>
                </a:solidFill>
                <a:latin typeface="Impact" panose="020B0806030902050204" pitchFamily="34" charset="0"/>
              </a:rPr>
              <a:t>šumeri</a:t>
            </a:r>
            <a:r>
              <a:rPr lang="lv-LV" sz="3200" dirty="0">
                <a:solidFill>
                  <a:schemeClr val="tx1"/>
                </a:solidFill>
                <a:latin typeface="Impact" panose="020B0806030902050204" pitchFamily="34" charset="0"/>
              </a:rPr>
              <a:t> ir slaveni ar vienu no nozīmīgākajiem izgudrojumiem pasaules vēsturē:</a:t>
            </a:r>
          </a:p>
          <a:p>
            <a:pPr algn="ctr"/>
            <a:endParaRPr lang="lv-LV" sz="1200" dirty="0">
              <a:solidFill>
                <a:schemeClr val="tx1"/>
              </a:solidFill>
              <a:latin typeface="Impact" panose="020B0806030902050204" pitchFamily="34" charset="0"/>
            </a:endParaRPr>
          </a:p>
          <a:p>
            <a:pPr marL="1428750" lvl="2" indent="-514350">
              <a:buFont typeface="+mj-lt"/>
              <a:buAutoNum type="alphaLcParenR"/>
            </a:pPr>
            <a:r>
              <a:rPr lang="lv-LV" sz="3200" dirty="0">
                <a:solidFill>
                  <a:schemeClr val="tx1"/>
                </a:solidFill>
                <a:latin typeface="Impact" panose="020B0806030902050204" pitchFamily="34" charset="0"/>
              </a:rPr>
              <a:t>Zobenu</a:t>
            </a:r>
          </a:p>
          <a:p>
            <a:pPr marL="1428750" lvl="2" indent="-514350">
              <a:buFont typeface="+mj-lt"/>
              <a:buAutoNum type="alphaLcParenR"/>
            </a:pPr>
            <a:r>
              <a:rPr lang="lv-LV" sz="3200" dirty="0">
                <a:solidFill>
                  <a:schemeClr val="tx1"/>
                </a:solidFill>
                <a:latin typeface="Impact" panose="020B0806030902050204" pitchFamily="34" charset="0"/>
              </a:rPr>
              <a:t>Sirpi</a:t>
            </a:r>
          </a:p>
          <a:p>
            <a:pPr marL="1428750" lvl="2" indent="-514350">
              <a:buFont typeface="+mj-lt"/>
              <a:buAutoNum type="alphaLcParenR"/>
            </a:pPr>
            <a:r>
              <a:rPr lang="lv-LV" sz="3200" dirty="0">
                <a:solidFill>
                  <a:srgbClr val="0070C0"/>
                </a:solidFill>
                <a:latin typeface="Impact" panose="020B0806030902050204" pitchFamily="34" charset="0"/>
              </a:rPr>
              <a:t>Riteni</a:t>
            </a:r>
          </a:p>
          <a:p>
            <a:pPr marL="1428750" lvl="2" indent="-514350">
              <a:buFont typeface="+mj-lt"/>
              <a:buAutoNum type="alphaLcParenR"/>
            </a:pPr>
            <a:r>
              <a:rPr lang="lv-LV" sz="3200" dirty="0">
                <a:solidFill>
                  <a:schemeClr val="tx1"/>
                </a:solidFill>
                <a:latin typeface="Impact" panose="020B0806030902050204" pitchFamily="34" charset="0"/>
              </a:rPr>
              <a:t>Brilles</a:t>
            </a:r>
          </a:p>
        </p:txBody>
      </p:sp>
      <p:sp>
        <p:nvSpPr>
          <p:cNvPr id="7" name="Darbības poga: sākumlapa 6">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050" name="Picture 2" descr="Attēlu rezultāti vaicājumam “sumerian wheel”"/>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96" t="5045" r="1702" b="3512"/>
          <a:stretch/>
        </p:blipFill>
        <p:spPr bwMode="auto">
          <a:xfrm>
            <a:off x="5292080" y="3906719"/>
            <a:ext cx="3168352" cy="266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7024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2</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251520" y="1772816"/>
            <a:ext cx="8625502" cy="4896544"/>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v-LV" sz="3200" dirty="0" smtClean="0">
                <a:latin typeface="Impact" panose="020B0806030902050204" pitchFamily="34" charset="0"/>
              </a:rPr>
              <a:t>Attēlā redzams Dāvids </a:t>
            </a:r>
            <a:r>
              <a:rPr lang="lv-LV" sz="3200" dirty="0" err="1" smtClean="0">
                <a:latin typeface="Impact" panose="020B0806030902050204" pitchFamily="34" charset="0"/>
              </a:rPr>
              <a:t>Hironīms</a:t>
            </a:r>
            <a:r>
              <a:rPr lang="lv-LV" sz="3200" dirty="0" smtClean="0">
                <a:latin typeface="Impact" panose="020B0806030902050204" pitchFamily="34" charset="0"/>
              </a:rPr>
              <a:t> </a:t>
            </a:r>
          </a:p>
          <a:p>
            <a:pPr algn="just"/>
            <a:r>
              <a:rPr lang="lv-LV" sz="3200" dirty="0" err="1" smtClean="0">
                <a:latin typeface="Impact" panose="020B0806030902050204" pitchFamily="34" charset="0"/>
              </a:rPr>
              <a:t>Grindelis</a:t>
            </a:r>
            <a:r>
              <a:rPr lang="lv-LV" sz="3200" dirty="0" smtClean="0">
                <a:latin typeface="Impact" panose="020B0806030902050204" pitchFamily="34" charset="0"/>
              </a:rPr>
              <a:t>– viens no pirmajiem </a:t>
            </a:r>
          </a:p>
          <a:p>
            <a:pPr algn="just"/>
            <a:r>
              <a:rPr lang="lv-LV" sz="3200" dirty="0" smtClean="0">
                <a:latin typeface="Impact" panose="020B0806030902050204" pitchFamily="34" charset="0"/>
              </a:rPr>
              <a:t>latviešu izcelsmes zinātniekiem.</a:t>
            </a:r>
          </a:p>
          <a:p>
            <a:pPr algn="just"/>
            <a:r>
              <a:rPr lang="lv-LV" sz="3200" dirty="0" smtClean="0">
                <a:latin typeface="Impact" panose="020B0806030902050204" pitchFamily="34" charset="0"/>
              </a:rPr>
              <a:t>Kādu nozari viņš pētīja?</a:t>
            </a:r>
          </a:p>
          <a:p>
            <a:pPr marL="1428750" lvl="2" indent="-514350" algn="just">
              <a:buFont typeface="+mj-lt"/>
              <a:buAutoNum type="alphaLcParenR"/>
            </a:pPr>
            <a:r>
              <a:rPr lang="lv-LV" sz="3200" dirty="0" smtClean="0">
                <a:latin typeface="Impact" panose="020B0806030902050204" pitchFamily="34" charset="0"/>
              </a:rPr>
              <a:t>Vēsturi</a:t>
            </a:r>
          </a:p>
          <a:p>
            <a:pPr marL="1428750" lvl="2" indent="-514350" algn="just">
              <a:buFont typeface="+mj-lt"/>
              <a:buAutoNum type="alphaLcParenR"/>
            </a:pPr>
            <a:r>
              <a:rPr lang="lv-LV" sz="3200" dirty="0" smtClean="0">
                <a:latin typeface="Impact" panose="020B0806030902050204" pitchFamily="34" charset="0"/>
              </a:rPr>
              <a:t>Dabas zinātnes</a:t>
            </a:r>
          </a:p>
          <a:p>
            <a:pPr marL="1428750" lvl="2" indent="-514350" algn="just">
              <a:buFont typeface="+mj-lt"/>
              <a:buAutoNum type="alphaLcParenR"/>
            </a:pPr>
            <a:r>
              <a:rPr lang="lv-LV" sz="3200" dirty="0" smtClean="0">
                <a:latin typeface="Impact" panose="020B0806030902050204" pitchFamily="34" charset="0"/>
              </a:rPr>
              <a:t>Literatūru</a:t>
            </a:r>
          </a:p>
          <a:p>
            <a:pPr marL="1428750" lvl="2" indent="-514350" algn="just">
              <a:buFont typeface="+mj-lt"/>
              <a:buAutoNum type="alphaLcParenR"/>
            </a:pPr>
            <a:r>
              <a:rPr lang="lv-LV" sz="3200" dirty="0" smtClean="0">
                <a:latin typeface="Impact" panose="020B0806030902050204" pitchFamily="34" charset="0"/>
              </a:rPr>
              <a:t>Gleznošanu</a:t>
            </a:r>
            <a:endParaRPr lang="lv-LV" sz="3200" dirty="0">
              <a:latin typeface="Impact" panose="020B0806030902050204" pitchFamily="34" charset="0"/>
            </a:endParaRPr>
          </a:p>
        </p:txBody>
      </p:sp>
      <p:sp>
        <p:nvSpPr>
          <p:cNvPr id="5" name="Taisnstūris 4"/>
          <p:cNvSpPr/>
          <p:nvPr/>
        </p:nvSpPr>
        <p:spPr>
          <a:xfrm>
            <a:off x="395536" y="254258"/>
            <a:ext cx="5616624" cy="2246769"/>
          </a:xfrm>
          <a:prstGeom prst="rect">
            <a:avLst/>
          </a:prstGeom>
          <a:noFill/>
        </p:spPr>
        <p:txBody>
          <a:bodyPr wrap="square" lIns="91440" tIns="45720" rIns="91440" bIns="45720">
            <a:spAutoFit/>
          </a:bodyPr>
          <a:lstStyle/>
          <a:p>
            <a:pPr algn="ctr"/>
            <a:r>
              <a:rPr lang="lv-LV" sz="9600" dirty="0" smtClean="0">
                <a:ln w="17780" cmpd="sng">
                  <a:solidFill>
                    <a:schemeClr val="tx1"/>
                  </a:solidFill>
                  <a:prstDash val="solid"/>
                  <a:miter lim="800000"/>
                </a:ln>
                <a:solidFill>
                  <a:schemeClr val="tx2">
                    <a:lumMod val="60000"/>
                    <a:lumOff val="40000"/>
                  </a:schemeClr>
                </a:solidFill>
                <a:latin typeface="Impact" panose="020B0806030902050204" pitchFamily="34" charset="0"/>
              </a:rPr>
              <a:t>Vēsture</a:t>
            </a:r>
            <a:endParaRPr lang="lv-LV" sz="4800" cap="none" spc="0" dirty="0" smtClean="0">
              <a:ln w="17780" cmpd="sng">
                <a:solidFill>
                  <a:schemeClr val="tx1"/>
                </a:solidFill>
                <a:prstDash val="solid"/>
                <a:miter lim="800000"/>
              </a:ln>
              <a:solidFill>
                <a:schemeClr val="accent6">
                  <a:lumMod val="75000"/>
                </a:schemeClr>
              </a:solidFill>
              <a:latin typeface="Impact" panose="020B0806030902050204" pitchFamily="34" charset="0"/>
            </a:endParaRPr>
          </a:p>
          <a:p>
            <a:pPr algn="ct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pic>
        <p:nvPicPr>
          <p:cNvPr id="1026" name="Picture 2" descr="Dāvids Hieronīms Grinde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086" y="2202655"/>
            <a:ext cx="2467362" cy="317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802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395536" y="233353"/>
            <a:ext cx="5184433" cy="1323439"/>
          </a:xfrm>
          <a:prstGeom prst="rect">
            <a:avLst/>
          </a:prstGeom>
          <a:noFill/>
        </p:spPr>
        <p:txBody>
          <a:bodyPr wrap="none" lIns="91440" tIns="45720" rIns="91440" bIns="45720">
            <a:spAutoFit/>
          </a:bodyPr>
          <a:lstStyle/>
          <a:p>
            <a:pPr algn="ctr"/>
            <a:r>
              <a:rPr lang="lv-LV" sz="8000" cap="none" spc="0" dirty="0" smtClean="0">
                <a:ln w="17780" cmpd="sng">
                  <a:solidFill>
                    <a:schemeClr val="tx1"/>
                  </a:solidFill>
                  <a:prstDash val="solid"/>
                  <a:miter lim="800000"/>
                </a:ln>
                <a:solidFill>
                  <a:srgbClr val="FFC000"/>
                </a:solidFill>
                <a:latin typeface="Impact" panose="020B0806030902050204" pitchFamily="34" charset="0"/>
              </a:rPr>
              <a:t>M</a:t>
            </a:r>
            <a:r>
              <a:rPr lang="lv-LV" sz="8000" dirty="0" smtClean="0">
                <a:ln w="17780" cmpd="sng">
                  <a:solidFill>
                    <a:schemeClr val="tx1"/>
                  </a:solidFill>
                  <a:prstDash val="solid"/>
                  <a:miter lim="800000"/>
                </a:ln>
                <a:solidFill>
                  <a:srgbClr val="FFC000"/>
                </a:solidFill>
                <a:latin typeface="Impact" panose="020B0806030902050204" pitchFamily="34" charset="0"/>
              </a:rPr>
              <a:t>atemātika</a:t>
            </a:r>
            <a:endParaRPr lang="lv-LV" sz="8000" cap="none" spc="0" dirty="0">
              <a:ln w="17780" cmpd="sng">
                <a:solidFill>
                  <a:schemeClr val="tx1"/>
                </a:solidFill>
                <a:prstDash val="solid"/>
                <a:miter lim="800000"/>
              </a:ln>
              <a:solidFill>
                <a:srgbClr val="FFC000"/>
              </a:solidFill>
              <a:latin typeface="Impact" panose="020B0806030902050204" pitchFamily="34" charset="0"/>
            </a:endParaRPr>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10 punkti</a:t>
            </a:r>
            <a:endParaRPr lang="lv-LV" sz="4400" dirty="0">
              <a:solidFill>
                <a:schemeClr val="tx1"/>
              </a:solidFill>
              <a:latin typeface="Impact" panose="020B0806030902050204" pitchFamily="34" charset="0"/>
            </a:endParaRPr>
          </a:p>
        </p:txBody>
      </p:sp>
      <p:sp>
        <p:nvSpPr>
          <p:cNvPr id="7" name="Taisnstūris ar noapaļotiem stūriem 6"/>
          <p:cNvSpPr/>
          <p:nvPr/>
        </p:nvSpPr>
        <p:spPr>
          <a:xfrm>
            <a:off x="251520" y="1503543"/>
            <a:ext cx="8625502" cy="5165817"/>
          </a:xfrm>
          <a:prstGeom prst="roundRect">
            <a:avLst>
              <a:gd name="adj" fmla="val 9467"/>
            </a:avLst>
          </a:prstGeom>
          <a:solidFill>
            <a:schemeClr val="accent4">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lv-LV" sz="2400" dirty="0" smtClean="0">
                <a:solidFill>
                  <a:schemeClr val="tx1"/>
                </a:solidFill>
              </a:rPr>
              <a:t>Dažreiz </a:t>
            </a:r>
            <a:r>
              <a:rPr lang="lv-LV" sz="2400" dirty="0">
                <a:solidFill>
                  <a:schemeClr val="tx1"/>
                </a:solidFill>
              </a:rPr>
              <a:t>kosmosa izpētes tehnoloģijas tiek pārvērstas visai neparastā pielietojumā uz Zemes</a:t>
            </a:r>
            <a:r>
              <a:rPr lang="lv-LV" sz="2400" dirty="0" smtClean="0">
                <a:solidFill>
                  <a:schemeClr val="tx1"/>
                </a:solidFill>
              </a:rPr>
              <a:t>. Iepakošanas </a:t>
            </a:r>
            <a:r>
              <a:rPr lang="lv-LV" sz="2400" dirty="0">
                <a:solidFill>
                  <a:schemeClr val="tx1"/>
                </a:solidFill>
              </a:rPr>
              <a:t>iekārtu ražotājs „</a:t>
            </a:r>
            <a:r>
              <a:rPr lang="lv-LV" sz="2400" dirty="0" err="1">
                <a:solidFill>
                  <a:schemeClr val="tx1"/>
                </a:solidFill>
              </a:rPr>
              <a:t>Roventa</a:t>
            </a:r>
            <a:r>
              <a:rPr lang="lv-LV" sz="2400" dirty="0">
                <a:solidFill>
                  <a:schemeClr val="tx1"/>
                </a:solidFill>
              </a:rPr>
              <a:t>” meklēja tehnoloģiju, kas ātri varētu iepakot </a:t>
            </a:r>
            <a:r>
              <a:rPr lang="lv-LV" sz="2400" dirty="0" err="1">
                <a:solidFill>
                  <a:schemeClr val="tx1"/>
                </a:solidFill>
              </a:rPr>
              <a:t>čipšus</a:t>
            </a:r>
            <a:r>
              <a:rPr lang="lv-LV" sz="2400" dirty="0">
                <a:solidFill>
                  <a:schemeClr val="tx1"/>
                </a:solidFill>
              </a:rPr>
              <a:t>, tos nesalaužot. Ar Vācijas kompānijas „HTG” palīdzību, kas nodrošina, lai Eiropas Kosmosa aģentūras kosmiskie aparāti nolaižas uz kosmisko objektu virsmas veiksmīgi, tika izgatavota iepakošanas iekārta, kas darbojās ātrāk un nodrošināja maksimāli daudz nesalauztu </a:t>
            </a:r>
            <a:r>
              <a:rPr lang="lv-LV" sz="2400" dirty="0" err="1">
                <a:solidFill>
                  <a:schemeClr val="tx1"/>
                </a:solidFill>
              </a:rPr>
              <a:t>čipšu</a:t>
            </a:r>
            <a:r>
              <a:rPr lang="lv-LV" sz="2400" dirty="0">
                <a:solidFill>
                  <a:schemeClr val="tx1"/>
                </a:solidFill>
              </a:rPr>
              <a:t> paciņā</a:t>
            </a:r>
            <a:r>
              <a:rPr lang="lv-LV" sz="2400" dirty="0" smtClean="0">
                <a:solidFill>
                  <a:schemeClr val="tx1"/>
                </a:solidFill>
              </a:rPr>
              <a:t>. Tas </a:t>
            </a:r>
            <a:r>
              <a:rPr lang="lv-LV" sz="2400" dirty="0">
                <a:solidFill>
                  <a:schemeClr val="tx1"/>
                </a:solidFill>
              </a:rPr>
              <a:t>norisinājās 1998. gadā. </a:t>
            </a:r>
            <a:r>
              <a:rPr lang="lv-LV" sz="2400" dirty="0" smtClean="0">
                <a:solidFill>
                  <a:schemeClr val="tx1"/>
                </a:solidFill>
              </a:rPr>
              <a:t>Kā šis </a:t>
            </a:r>
            <a:r>
              <a:rPr lang="lv-LV" sz="2400" dirty="0" err="1" smtClean="0">
                <a:solidFill>
                  <a:schemeClr val="tx1"/>
                </a:solidFill>
              </a:rPr>
              <a:t>gadaskaitlis</a:t>
            </a:r>
            <a:r>
              <a:rPr lang="lv-LV" sz="2400" dirty="0" smtClean="0">
                <a:solidFill>
                  <a:schemeClr val="tx1"/>
                </a:solidFill>
              </a:rPr>
              <a:t> ir rakstāms ar romiešu cipariem?</a:t>
            </a:r>
            <a:endParaRPr lang="lv-LV" sz="2400" dirty="0">
              <a:solidFill>
                <a:schemeClr val="tx1"/>
              </a:solidFill>
            </a:endParaRPr>
          </a:p>
          <a:p>
            <a:pPr marL="1828800" lvl="3" indent="-457200">
              <a:buFont typeface="+mj-lt"/>
              <a:buAutoNum type="alphaLcParenR"/>
            </a:pPr>
            <a:r>
              <a:rPr lang="lv-LV" sz="2400" dirty="0" smtClean="0">
                <a:solidFill>
                  <a:schemeClr val="tx1"/>
                </a:solidFill>
              </a:rPr>
              <a:t>MMCXXVIII</a:t>
            </a:r>
          </a:p>
          <a:p>
            <a:pPr marL="1828800" lvl="3" indent="-457200">
              <a:buFont typeface="+mj-lt"/>
              <a:buAutoNum type="alphaLcParenR"/>
            </a:pPr>
            <a:r>
              <a:rPr lang="lv-LV" sz="2400" dirty="0" smtClean="0">
                <a:solidFill>
                  <a:schemeClr val="tx1"/>
                </a:solidFill>
              </a:rPr>
              <a:t>XDDVDVIII</a:t>
            </a:r>
          </a:p>
          <a:p>
            <a:pPr marL="1828800" lvl="3" indent="-457200">
              <a:buFont typeface="+mj-lt"/>
              <a:buAutoNum type="alphaLcParenR"/>
            </a:pPr>
            <a:r>
              <a:rPr lang="lv-LV" sz="2400" dirty="0" smtClean="0">
                <a:solidFill>
                  <a:schemeClr val="tx1"/>
                </a:solidFill>
              </a:rPr>
              <a:t>MXCCCDVIII</a:t>
            </a:r>
          </a:p>
          <a:p>
            <a:pPr marL="1828800" lvl="3" indent="-457200">
              <a:buFont typeface="+mj-lt"/>
              <a:buAutoNum type="alphaLcParenR"/>
            </a:pPr>
            <a:r>
              <a:rPr lang="lv-LV" sz="2400" b="1" dirty="0" smtClean="0">
                <a:solidFill>
                  <a:schemeClr val="tx1"/>
                </a:solidFill>
              </a:rPr>
              <a:t>MCMXCVIII</a:t>
            </a:r>
            <a:endParaRPr lang="lv-LV" sz="2400" b="1" dirty="0">
              <a:solidFill>
                <a:schemeClr val="tx1"/>
              </a:solidFill>
            </a:endParaRPr>
          </a:p>
          <a:p>
            <a:pPr algn="ctr"/>
            <a:endParaRPr lang="lv-LV" sz="2400" dirty="0">
              <a:solidFill>
                <a:schemeClr val="tx1"/>
              </a:solidFill>
              <a:latin typeface="Impact" panose="020B0806030902050204" pitchFamily="34" charset="0"/>
            </a:endParaRPr>
          </a:p>
        </p:txBody>
      </p:sp>
      <p:sp>
        <p:nvSpPr>
          <p:cNvPr id="2" name="Darbības poga: sākumlapa 1">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4544086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2</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5" name="Taisnstūris 4"/>
          <p:cNvSpPr/>
          <p:nvPr/>
        </p:nvSpPr>
        <p:spPr>
          <a:xfrm>
            <a:off x="395536" y="254258"/>
            <a:ext cx="5616624" cy="1569660"/>
          </a:xfrm>
          <a:prstGeom prst="rect">
            <a:avLst/>
          </a:prstGeom>
          <a:noFill/>
        </p:spPr>
        <p:txBody>
          <a:bodyPr wrap="square" lIns="91440" tIns="45720" rIns="91440" bIns="45720">
            <a:spAutoFit/>
          </a:bodyPr>
          <a:lstStyle/>
          <a:p>
            <a:pPr algn="ctr"/>
            <a:r>
              <a:rPr lang="lv-LV" sz="9600" dirty="0" smtClean="0">
                <a:ln w="17780" cmpd="sng">
                  <a:solidFill>
                    <a:schemeClr val="tx1"/>
                  </a:solidFill>
                  <a:prstDash val="solid"/>
                  <a:miter lim="800000"/>
                </a:ln>
                <a:solidFill>
                  <a:schemeClr val="tx2">
                    <a:lumMod val="60000"/>
                    <a:lumOff val="40000"/>
                  </a:schemeClr>
                </a:solidFill>
                <a:latin typeface="Impact" panose="020B0806030902050204" pitchFamily="34" charset="0"/>
              </a:rPr>
              <a:t>Vēsture</a:t>
            </a:r>
            <a:endParaRPr lang="lv-LV" sz="48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8" name="Taisnstūris ar noapaļotiem stūriem 7"/>
          <p:cNvSpPr/>
          <p:nvPr/>
        </p:nvSpPr>
        <p:spPr>
          <a:xfrm>
            <a:off x="251520" y="1772816"/>
            <a:ext cx="8625502" cy="4896544"/>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v-LV" sz="3200" dirty="0" smtClean="0">
                <a:latin typeface="Impact" panose="020B0806030902050204" pitchFamily="34" charset="0"/>
              </a:rPr>
              <a:t>Attēlā redzams Dāvids </a:t>
            </a:r>
            <a:r>
              <a:rPr lang="lv-LV" sz="3200" dirty="0" err="1" smtClean="0">
                <a:latin typeface="Impact" panose="020B0806030902050204" pitchFamily="34" charset="0"/>
              </a:rPr>
              <a:t>Hironīms</a:t>
            </a:r>
            <a:r>
              <a:rPr lang="lv-LV" sz="3200" dirty="0" smtClean="0">
                <a:latin typeface="Impact" panose="020B0806030902050204" pitchFamily="34" charset="0"/>
              </a:rPr>
              <a:t> </a:t>
            </a:r>
          </a:p>
          <a:p>
            <a:pPr algn="just"/>
            <a:r>
              <a:rPr lang="lv-LV" sz="3200" dirty="0" err="1" smtClean="0">
                <a:latin typeface="Impact" panose="020B0806030902050204" pitchFamily="34" charset="0"/>
              </a:rPr>
              <a:t>Grindelis</a:t>
            </a:r>
            <a:r>
              <a:rPr lang="lv-LV" sz="3200" dirty="0" smtClean="0">
                <a:latin typeface="Impact" panose="020B0806030902050204" pitchFamily="34" charset="0"/>
              </a:rPr>
              <a:t>– viens no pirmajiem </a:t>
            </a:r>
          </a:p>
          <a:p>
            <a:pPr algn="just"/>
            <a:r>
              <a:rPr lang="lv-LV" sz="3200" dirty="0" smtClean="0">
                <a:latin typeface="Impact" panose="020B0806030902050204" pitchFamily="34" charset="0"/>
              </a:rPr>
              <a:t>latviešu izcelsmes zinātniekiem.</a:t>
            </a:r>
          </a:p>
          <a:p>
            <a:pPr algn="just"/>
            <a:r>
              <a:rPr lang="lv-LV" sz="3200" dirty="0" smtClean="0">
                <a:latin typeface="Impact" panose="020B0806030902050204" pitchFamily="34" charset="0"/>
              </a:rPr>
              <a:t>Kādu nozari viņš pētīja?</a:t>
            </a:r>
          </a:p>
          <a:p>
            <a:pPr marL="1428750" lvl="2" indent="-514350" algn="just">
              <a:buFont typeface="+mj-lt"/>
              <a:buAutoNum type="alphaLcParenR"/>
            </a:pPr>
            <a:r>
              <a:rPr lang="lv-LV" sz="3200" dirty="0" smtClean="0">
                <a:latin typeface="Impact" panose="020B0806030902050204" pitchFamily="34" charset="0"/>
              </a:rPr>
              <a:t>Vēsturi</a:t>
            </a:r>
          </a:p>
          <a:p>
            <a:pPr marL="1428750" lvl="2" indent="-514350" algn="just">
              <a:buFont typeface="+mj-lt"/>
              <a:buAutoNum type="alphaLcParenR"/>
            </a:pPr>
            <a:r>
              <a:rPr lang="lv-LV" sz="3200" dirty="0" smtClean="0">
                <a:solidFill>
                  <a:srgbClr val="0070C0"/>
                </a:solidFill>
                <a:latin typeface="Impact" panose="020B0806030902050204" pitchFamily="34" charset="0"/>
              </a:rPr>
              <a:t>Dabas zinātnes</a:t>
            </a:r>
          </a:p>
          <a:p>
            <a:pPr marL="1428750" lvl="2" indent="-514350" algn="just">
              <a:buFont typeface="+mj-lt"/>
              <a:buAutoNum type="alphaLcParenR"/>
            </a:pPr>
            <a:r>
              <a:rPr lang="lv-LV" sz="3200" dirty="0" smtClean="0">
                <a:latin typeface="Impact" panose="020B0806030902050204" pitchFamily="34" charset="0"/>
              </a:rPr>
              <a:t>Literatūru</a:t>
            </a:r>
          </a:p>
          <a:p>
            <a:pPr marL="1428750" lvl="2" indent="-514350" algn="just">
              <a:buFont typeface="+mj-lt"/>
              <a:buAutoNum type="alphaLcParenR"/>
            </a:pPr>
            <a:r>
              <a:rPr lang="lv-LV" sz="3200" dirty="0" smtClean="0">
                <a:latin typeface="Impact" panose="020B0806030902050204" pitchFamily="34" charset="0"/>
              </a:rPr>
              <a:t>Gleznošanu</a:t>
            </a:r>
            <a:endParaRPr lang="lv-LV" sz="3200" dirty="0">
              <a:latin typeface="Impact" panose="020B0806030902050204" pitchFamily="34" charset="0"/>
            </a:endParaRPr>
          </a:p>
        </p:txBody>
      </p:sp>
      <p:pic>
        <p:nvPicPr>
          <p:cNvPr id="9" name="Picture 2" descr="Dāvids Hieronīms Grinde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086" y="2202655"/>
            <a:ext cx="2467362" cy="3170561"/>
          </a:xfrm>
          <a:prstGeom prst="rect">
            <a:avLst/>
          </a:prstGeom>
          <a:noFill/>
          <a:extLst>
            <a:ext uri="{909E8E84-426E-40DD-AFC4-6F175D3DCCD1}">
              <a14:hiddenFill xmlns:a14="http://schemas.microsoft.com/office/drawing/2010/main">
                <a:solidFill>
                  <a:srgbClr val="FFFFFF"/>
                </a:solidFill>
              </a14:hiddenFill>
            </a:ext>
          </a:extLst>
        </p:spPr>
      </p:pic>
      <p:sp>
        <p:nvSpPr>
          <p:cNvPr id="7" name="Darbības poga: sākumlapa 6">
            <a:hlinkClick r:id="rId3"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7310177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3</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971600" y="1988840"/>
            <a:ext cx="7128792" cy="43204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3600" dirty="0" smtClean="0">
                <a:solidFill>
                  <a:schemeClr val="tx1"/>
                </a:solidFill>
                <a:latin typeface="Impact" panose="020B0806030902050204" pitchFamily="34" charset="0"/>
              </a:rPr>
              <a:t>Attēlā redzamas </a:t>
            </a:r>
          </a:p>
          <a:p>
            <a:r>
              <a:rPr lang="lv-LV" sz="3600" dirty="0" smtClean="0">
                <a:solidFill>
                  <a:schemeClr val="tx1"/>
                </a:solidFill>
                <a:latin typeface="Impact" panose="020B0806030902050204" pitchFamily="34" charset="0"/>
              </a:rPr>
              <a:t>brilles. Kad tās </a:t>
            </a:r>
          </a:p>
          <a:p>
            <a:r>
              <a:rPr lang="lv-LV" sz="3600" dirty="0" smtClean="0">
                <a:solidFill>
                  <a:schemeClr val="tx1"/>
                </a:solidFill>
                <a:latin typeface="Impact" panose="020B0806030902050204" pitchFamily="34" charset="0"/>
              </a:rPr>
              <a:t>tika radītas?</a:t>
            </a:r>
          </a:p>
          <a:p>
            <a:pPr marL="1200150" lvl="1" indent="-742950">
              <a:buFont typeface="+mj-lt"/>
              <a:buAutoNum type="alphaLcParenR"/>
            </a:pPr>
            <a:r>
              <a:rPr lang="lv-LV" sz="3600" dirty="0" smtClean="0">
                <a:solidFill>
                  <a:schemeClr val="tx1"/>
                </a:solidFill>
                <a:latin typeface="Impact" panose="020B0806030902050204" pitchFamily="34" charset="0"/>
              </a:rPr>
              <a:t>10.gs.</a:t>
            </a:r>
          </a:p>
          <a:p>
            <a:pPr marL="1200150" lvl="1" indent="-742950">
              <a:buFont typeface="+mj-lt"/>
              <a:buAutoNum type="alphaLcParenR"/>
            </a:pPr>
            <a:r>
              <a:rPr lang="lv-LV" sz="3600" dirty="0" smtClean="0">
                <a:solidFill>
                  <a:schemeClr val="tx1"/>
                </a:solidFill>
                <a:latin typeface="Impact" panose="020B0806030902050204" pitchFamily="34" charset="0"/>
              </a:rPr>
              <a:t>13.gs.</a:t>
            </a:r>
          </a:p>
          <a:p>
            <a:pPr marL="1200150" lvl="1" indent="-742950">
              <a:buFont typeface="+mj-lt"/>
              <a:buAutoNum type="alphaLcParenR"/>
            </a:pPr>
            <a:r>
              <a:rPr lang="lv-LV" sz="3600" dirty="0" smtClean="0">
                <a:solidFill>
                  <a:schemeClr val="tx1"/>
                </a:solidFill>
                <a:latin typeface="Impact" panose="020B0806030902050204" pitchFamily="34" charset="0"/>
              </a:rPr>
              <a:t>15.gs.</a:t>
            </a:r>
          </a:p>
          <a:p>
            <a:pPr marL="1200150" lvl="1" indent="-742950">
              <a:buFont typeface="+mj-lt"/>
              <a:buAutoNum type="alphaLcParenR"/>
            </a:pPr>
            <a:r>
              <a:rPr lang="lv-LV" sz="3600" dirty="0" smtClean="0">
                <a:solidFill>
                  <a:schemeClr val="tx1"/>
                </a:solidFill>
                <a:latin typeface="Impact" panose="020B0806030902050204" pitchFamily="34" charset="0"/>
              </a:rPr>
              <a:t>17.gs.</a:t>
            </a:r>
            <a:endParaRPr lang="lv-LV" sz="3600" dirty="0">
              <a:solidFill>
                <a:schemeClr val="tx1"/>
              </a:solidFill>
              <a:latin typeface="Impact" panose="020B0806030902050204" pitchFamily="34" charset="0"/>
            </a:endParaRPr>
          </a:p>
        </p:txBody>
      </p:sp>
      <p:sp>
        <p:nvSpPr>
          <p:cNvPr id="5" name="Taisnstūris 4"/>
          <p:cNvSpPr/>
          <p:nvPr/>
        </p:nvSpPr>
        <p:spPr>
          <a:xfrm>
            <a:off x="395536" y="254258"/>
            <a:ext cx="5616624" cy="1569660"/>
          </a:xfrm>
          <a:prstGeom prst="rect">
            <a:avLst/>
          </a:prstGeom>
          <a:noFill/>
        </p:spPr>
        <p:txBody>
          <a:bodyPr wrap="square" lIns="91440" tIns="45720" rIns="91440" bIns="45720">
            <a:spAutoFit/>
          </a:bodyPr>
          <a:lstStyle/>
          <a:p>
            <a:pPr algn="ctr"/>
            <a:r>
              <a:rPr lang="lv-LV" sz="9600" dirty="0" smtClean="0">
                <a:ln w="17780" cmpd="sng">
                  <a:solidFill>
                    <a:schemeClr val="tx1"/>
                  </a:solidFill>
                  <a:prstDash val="solid"/>
                  <a:miter lim="800000"/>
                </a:ln>
                <a:solidFill>
                  <a:schemeClr val="tx2">
                    <a:lumMod val="60000"/>
                    <a:lumOff val="40000"/>
                  </a:schemeClr>
                </a:solidFill>
                <a:latin typeface="Impact" panose="020B0806030902050204" pitchFamily="34" charset="0"/>
              </a:rPr>
              <a:t>Vēsture</a:t>
            </a:r>
            <a:endParaRPr lang="lv-LV" sz="48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pic>
        <p:nvPicPr>
          <p:cNvPr id="4098" name="Picture 2" descr="DSC_20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580" y="2852936"/>
            <a:ext cx="4228253" cy="290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7676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3</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5" name="Taisnstūris 4"/>
          <p:cNvSpPr/>
          <p:nvPr/>
        </p:nvSpPr>
        <p:spPr>
          <a:xfrm>
            <a:off x="395536" y="254258"/>
            <a:ext cx="5616624" cy="1569660"/>
          </a:xfrm>
          <a:prstGeom prst="rect">
            <a:avLst/>
          </a:prstGeom>
          <a:noFill/>
        </p:spPr>
        <p:txBody>
          <a:bodyPr wrap="square" lIns="91440" tIns="45720" rIns="91440" bIns="45720">
            <a:spAutoFit/>
          </a:bodyPr>
          <a:lstStyle/>
          <a:p>
            <a:pPr algn="ctr"/>
            <a:r>
              <a:rPr lang="lv-LV" sz="9600" dirty="0" smtClean="0">
                <a:ln w="17780" cmpd="sng">
                  <a:solidFill>
                    <a:schemeClr val="tx1"/>
                  </a:solidFill>
                  <a:prstDash val="solid"/>
                  <a:miter lim="800000"/>
                </a:ln>
                <a:solidFill>
                  <a:schemeClr val="tx2">
                    <a:lumMod val="60000"/>
                    <a:lumOff val="40000"/>
                  </a:schemeClr>
                </a:solidFill>
                <a:latin typeface="Impact" panose="020B0806030902050204" pitchFamily="34" charset="0"/>
              </a:rPr>
              <a:t>Vēsture</a:t>
            </a:r>
            <a:endParaRPr lang="lv-LV" sz="48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6" name="Taisnstūris ar noapaļotiem stūriem 5">
            <a:hlinkClick r:id="rId2" action="ppaction://hlinksldjump"/>
          </p:cNvPr>
          <p:cNvSpPr/>
          <p:nvPr/>
        </p:nvSpPr>
        <p:spPr>
          <a:xfrm>
            <a:off x="971600" y="1988840"/>
            <a:ext cx="7128792" cy="4320480"/>
          </a:xfrm>
          <a:prstGeom prst="roundRect">
            <a:avLst/>
          </a:prstGeom>
          <a:solidFill>
            <a:schemeClr val="accent5">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3600" dirty="0">
                <a:solidFill>
                  <a:schemeClr val="tx1"/>
                </a:solidFill>
                <a:latin typeface="Impact" panose="020B0806030902050204" pitchFamily="34" charset="0"/>
              </a:rPr>
              <a:t>Attēlā redzamas </a:t>
            </a:r>
          </a:p>
          <a:p>
            <a:r>
              <a:rPr lang="lv-LV" sz="3600" dirty="0">
                <a:solidFill>
                  <a:schemeClr val="tx1"/>
                </a:solidFill>
                <a:latin typeface="Impact" panose="020B0806030902050204" pitchFamily="34" charset="0"/>
              </a:rPr>
              <a:t>brilles. Kad tās </a:t>
            </a:r>
          </a:p>
          <a:p>
            <a:r>
              <a:rPr lang="lv-LV" sz="3600" dirty="0">
                <a:solidFill>
                  <a:schemeClr val="tx1"/>
                </a:solidFill>
                <a:latin typeface="Impact" panose="020B0806030902050204" pitchFamily="34" charset="0"/>
              </a:rPr>
              <a:t>tika radītas?</a:t>
            </a:r>
          </a:p>
          <a:p>
            <a:pPr marL="1200150" lvl="1" indent="-742950">
              <a:buFont typeface="+mj-lt"/>
              <a:buAutoNum type="alphaLcParenR"/>
            </a:pPr>
            <a:r>
              <a:rPr lang="lv-LV" sz="3600" dirty="0">
                <a:solidFill>
                  <a:schemeClr val="tx1"/>
                </a:solidFill>
                <a:latin typeface="Impact" panose="020B0806030902050204" pitchFamily="34" charset="0"/>
              </a:rPr>
              <a:t>10.gs.</a:t>
            </a:r>
          </a:p>
          <a:p>
            <a:pPr marL="1200150" lvl="1" indent="-742950">
              <a:buFont typeface="+mj-lt"/>
              <a:buAutoNum type="alphaLcParenR"/>
            </a:pPr>
            <a:r>
              <a:rPr lang="lv-LV" sz="3600" dirty="0">
                <a:solidFill>
                  <a:srgbClr val="FFFF00"/>
                </a:solidFill>
                <a:latin typeface="Impact" panose="020B0806030902050204" pitchFamily="34" charset="0"/>
              </a:rPr>
              <a:t>13.gs.</a:t>
            </a:r>
          </a:p>
          <a:p>
            <a:pPr marL="1200150" lvl="1" indent="-742950">
              <a:buFont typeface="+mj-lt"/>
              <a:buAutoNum type="alphaLcParenR"/>
            </a:pPr>
            <a:r>
              <a:rPr lang="lv-LV" sz="3600" dirty="0">
                <a:solidFill>
                  <a:schemeClr val="tx1"/>
                </a:solidFill>
                <a:latin typeface="Impact" panose="020B0806030902050204" pitchFamily="34" charset="0"/>
              </a:rPr>
              <a:t>15.gs.</a:t>
            </a:r>
          </a:p>
          <a:p>
            <a:pPr marL="1200150" lvl="1" indent="-742950">
              <a:buFont typeface="+mj-lt"/>
              <a:buAutoNum type="alphaLcParenR"/>
            </a:pPr>
            <a:r>
              <a:rPr lang="lv-LV" sz="3600" dirty="0">
                <a:solidFill>
                  <a:schemeClr val="tx1"/>
                </a:solidFill>
                <a:latin typeface="Impact" panose="020B0806030902050204" pitchFamily="34" charset="0"/>
              </a:rPr>
              <a:t>17.gs</a:t>
            </a:r>
            <a:r>
              <a:rPr lang="lv-LV" sz="3600" dirty="0" smtClean="0">
                <a:solidFill>
                  <a:schemeClr val="tx1"/>
                </a:solidFill>
                <a:latin typeface="Impact" panose="020B0806030902050204" pitchFamily="34" charset="0"/>
              </a:rPr>
              <a:t>.</a:t>
            </a:r>
            <a:endParaRPr lang="lv-LV" sz="3600" dirty="0">
              <a:solidFill>
                <a:schemeClr val="tx1"/>
              </a:solidFill>
              <a:latin typeface="Impact" panose="020B0806030902050204" pitchFamily="34" charset="0"/>
            </a:endParaRPr>
          </a:p>
        </p:txBody>
      </p:sp>
      <p:sp>
        <p:nvSpPr>
          <p:cNvPr id="7" name="Darbības poga: sākumlapa 6">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Picture 2" descr="DSC_20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580" y="2852936"/>
            <a:ext cx="4228253" cy="290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7058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40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395536" y="1988840"/>
            <a:ext cx="7704856" cy="43204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3600" dirty="0" smtClean="0">
                <a:solidFill>
                  <a:schemeClr val="tx1"/>
                </a:solidFill>
                <a:latin typeface="Impact" panose="020B0806030902050204" pitchFamily="34" charset="0"/>
              </a:rPr>
              <a:t>Attēlā redzams viens no zināmākajiem izgudroju-</a:t>
            </a:r>
          </a:p>
          <a:p>
            <a:r>
              <a:rPr lang="lv-LV" sz="3600" dirty="0" err="1" smtClean="0">
                <a:solidFill>
                  <a:schemeClr val="tx1"/>
                </a:solidFill>
                <a:latin typeface="Impact" panose="020B0806030902050204" pitchFamily="34" charset="0"/>
              </a:rPr>
              <a:t>miem</a:t>
            </a:r>
            <a:r>
              <a:rPr lang="lv-LV" sz="3600" dirty="0" smtClean="0">
                <a:solidFill>
                  <a:schemeClr val="tx1"/>
                </a:solidFill>
                <a:latin typeface="Impact" panose="020B0806030902050204" pitchFamily="34" charset="0"/>
              </a:rPr>
              <a:t>! Kā to sauc?</a:t>
            </a:r>
          </a:p>
          <a:p>
            <a:pPr marL="263525" lvl="1" indent="-263525">
              <a:buFont typeface="+mj-lt"/>
              <a:buAutoNum type="alphaLcParenR"/>
            </a:pPr>
            <a:r>
              <a:rPr lang="lv-LV" sz="3600" dirty="0" smtClean="0">
                <a:solidFill>
                  <a:schemeClr val="tx1"/>
                </a:solidFill>
                <a:latin typeface="Impact" panose="020B0806030902050204" pitchFamily="34" charset="0"/>
              </a:rPr>
              <a:t> Dzelzs jaunava</a:t>
            </a:r>
          </a:p>
          <a:p>
            <a:pPr marL="263525" lvl="1" indent="-263525">
              <a:buFont typeface="+mj-lt"/>
              <a:buAutoNum type="alphaLcParenR"/>
            </a:pPr>
            <a:r>
              <a:rPr lang="lv-LV" sz="3600" dirty="0" smtClean="0">
                <a:solidFill>
                  <a:schemeClr val="tx1"/>
                </a:solidFill>
                <a:latin typeface="Impact" panose="020B0806030902050204" pitchFamily="34" charset="0"/>
              </a:rPr>
              <a:t> </a:t>
            </a:r>
            <a:r>
              <a:rPr lang="lv-LV" sz="3600" dirty="0" err="1" smtClean="0">
                <a:solidFill>
                  <a:schemeClr val="tx1"/>
                </a:solidFill>
                <a:latin typeface="Impact" panose="020B0806030902050204" pitchFamily="34" charset="0"/>
              </a:rPr>
              <a:t>Elektiskais</a:t>
            </a:r>
            <a:r>
              <a:rPr lang="lv-LV" sz="3600" dirty="0" smtClean="0">
                <a:solidFill>
                  <a:schemeClr val="tx1"/>
                </a:solidFill>
                <a:latin typeface="Impact" panose="020B0806030902050204" pitchFamily="34" charset="0"/>
              </a:rPr>
              <a:t> krēsls</a:t>
            </a:r>
          </a:p>
          <a:p>
            <a:pPr marL="263525" lvl="1" indent="-263525">
              <a:buFont typeface="+mj-lt"/>
              <a:buAutoNum type="alphaLcParenR"/>
            </a:pPr>
            <a:r>
              <a:rPr lang="lv-LV" sz="3600" dirty="0" smtClean="0">
                <a:solidFill>
                  <a:schemeClr val="tx1"/>
                </a:solidFill>
                <a:latin typeface="Impact" panose="020B0806030902050204" pitchFamily="34" charset="0"/>
              </a:rPr>
              <a:t> </a:t>
            </a:r>
            <a:r>
              <a:rPr lang="lv-LV" sz="3600" dirty="0" err="1" smtClean="0">
                <a:solidFill>
                  <a:schemeClr val="tx1"/>
                </a:solidFill>
                <a:latin typeface="Impact" panose="020B0806030902050204" pitchFamily="34" charset="0"/>
              </a:rPr>
              <a:t>Gūtenberga</a:t>
            </a:r>
            <a:r>
              <a:rPr lang="lv-LV" sz="3600" dirty="0" smtClean="0">
                <a:solidFill>
                  <a:schemeClr val="tx1"/>
                </a:solidFill>
                <a:latin typeface="Impact" panose="020B0806030902050204" pitchFamily="34" charset="0"/>
              </a:rPr>
              <a:t> </a:t>
            </a:r>
            <a:r>
              <a:rPr lang="lv-LV" sz="3600" dirty="0" err="1" smtClean="0">
                <a:solidFill>
                  <a:schemeClr val="tx1"/>
                </a:solidFill>
                <a:latin typeface="Impact" panose="020B0806030902050204" pitchFamily="34" charset="0"/>
              </a:rPr>
              <a:t>iespiedprese</a:t>
            </a:r>
            <a:endParaRPr lang="lv-LV" sz="3600" dirty="0" smtClean="0">
              <a:solidFill>
                <a:schemeClr val="tx1"/>
              </a:solidFill>
              <a:latin typeface="Impact" panose="020B0806030902050204" pitchFamily="34" charset="0"/>
            </a:endParaRPr>
          </a:p>
          <a:p>
            <a:pPr marL="263525" lvl="1" indent="-263525">
              <a:buFont typeface="+mj-lt"/>
              <a:buAutoNum type="alphaLcParenR"/>
            </a:pPr>
            <a:r>
              <a:rPr lang="lv-LV" sz="3600" dirty="0" smtClean="0">
                <a:solidFill>
                  <a:schemeClr val="tx1"/>
                </a:solidFill>
                <a:latin typeface="Impact" panose="020B0806030902050204" pitchFamily="34" charset="0"/>
              </a:rPr>
              <a:t> Mehāniskie svari</a:t>
            </a:r>
            <a:endParaRPr lang="lv-LV" sz="3600" dirty="0">
              <a:solidFill>
                <a:schemeClr val="tx1"/>
              </a:solidFill>
              <a:latin typeface="Impact" panose="020B0806030902050204" pitchFamily="34" charset="0"/>
            </a:endParaRPr>
          </a:p>
        </p:txBody>
      </p:sp>
      <p:sp>
        <p:nvSpPr>
          <p:cNvPr id="5" name="Taisnstūris 4"/>
          <p:cNvSpPr/>
          <p:nvPr/>
        </p:nvSpPr>
        <p:spPr>
          <a:xfrm>
            <a:off x="395536" y="254258"/>
            <a:ext cx="5616624" cy="1569660"/>
          </a:xfrm>
          <a:prstGeom prst="rect">
            <a:avLst/>
          </a:prstGeom>
          <a:noFill/>
        </p:spPr>
        <p:txBody>
          <a:bodyPr wrap="square" lIns="91440" tIns="45720" rIns="91440" bIns="45720">
            <a:spAutoFit/>
          </a:bodyPr>
          <a:lstStyle/>
          <a:p>
            <a:pPr algn="ctr"/>
            <a:r>
              <a:rPr lang="lv-LV" sz="9600" dirty="0" smtClean="0">
                <a:ln w="17780" cmpd="sng">
                  <a:solidFill>
                    <a:schemeClr val="tx1"/>
                  </a:solidFill>
                  <a:prstDash val="solid"/>
                  <a:miter lim="800000"/>
                </a:ln>
                <a:solidFill>
                  <a:schemeClr val="tx2">
                    <a:lumMod val="60000"/>
                    <a:lumOff val="40000"/>
                  </a:schemeClr>
                </a:solidFill>
                <a:latin typeface="Impact" panose="020B0806030902050204" pitchFamily="34" charset="0"/>
              </a:rPr>
              <a:t>Vēsture</a:t>
            </a:r>
            <a:endParaRPr lang="lv-LV" sz="48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pic>
        <p:nvPicPr>
          <p:cNvPr id="5122" name="Picture 2" descr="DSC_20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810674"/>
            <a:ext cx="2952328" cy="4930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493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4</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5" name="Taisnstūris 4"/>
          <p:cNvSpPr/>
          <p:nvPr/>
        </p:nvSpPr>
        <p:spPr>
          <a:xfrm>
            <a:off x="395536" y="254258"/>
            <a:ext cx="5616624" cy="1569660"/>
          </a:xfrm>
          <a:prstGeom prst="rect">
            <a:avLst/>
          </a:prstGeom>
          <a:noFill/>
        </p:spPr>
        <p:txBody>
          <a:bodyPr wrap="square" lIns="91440" tIns="45720" rIns="91440" bIns="45720">
            <a:spAutoFit/>
          </a:bodyPr>
          <a:lstStyle/>
          <a:p>
            <a:pPr algn="ctr"/>
            <a:r>
              <a:rPr lang="lv-LV" sz="9600" dirty="0" smtClean="0">
                <a:ln w="17780" cmpd="sng">
                  <a:solidFill>
                    <a:schemeClr val="tx1"/>
                  </a:solidFill>
                  <a:prstDash val="solid"/>
                  <a:miter lim="800000"/>
                </a:ln>
                <a:solidFill>
                  <a:schemeClr val="tx2">
                    <a:lumMod val="60000"/>
                    <a:lumOff val="40000"/>
                  </a:schemeClr>
                </a:solidFill>
                <a:latin typeface="Impact" panose="020B0806030902050204" pitchFamily="34" charset="0"/>
              </a:rPr>
              <a:t>Vēsture</a:t>
            </a:r>
            <a:endParaRPr lang="lv-LV" sz="48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8" name="Taisnstūris ar noapaļotiem stūriem 7"/>
          <p:cNvSpPr/>
          <p:nvPr/>
        </p:nvSpPr>
        <p:spPr>
          <a:xfrm>
            <a:off x="395536" y="1988840"/>
            <a:ext cx="7704856" cy="43204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3600" dirty="0" smtClean="0">
                <a:solidFill>
                  <a:schemeClr val="tx1"/>
                </a:solidFill>
                <a:latin typeface="Impact" panose="020B0806030902050204" pitchFamily="34" charset="0"/>
              </a:rPr>
              <a:t>Attēlā redzams viens no zināmākajiem izgudroju-</a:t>
            </a:r>
          </a:p>
          <a:p>
            <a:r>
              <a:rPr lang="lv-LV" sz="3600" dirty="0" err="1" smtClean="0">
                <a:solidFill>
                  <a:schemeClr val="tx1"/>
                </a:solidFill>
                <a:latin typeface="Impact" panose="020B0806030902050204" pitchFamily="34" charset="0"/>
              </a:rPr>
              <a:t>miem</a:t>
            </a:r>
            <a:r>
              <a:rPr lang="lv-LV" sz="3600" dirty="0" smtClean="0">
                <a:solidFill>
                  <a:schemeClr val="tx1"/>
                </a:solidFill>
                <a:latin typeface="Impact" panose="020B0806030902050204" pitchFamily="34" charset="0"/>
              </a:rPr>
              <a:t>! Kā to sauc?</a:t>
            </a:r>
          </a:p>
          <a:p>
            <a:pPr marL="263525" lvl="1" indent="-263525">
              <a:buFont typeface="+mj-lt"/>
              <a:buAutoNum type="alphaLcParenR"/>
            </a:pPr>
            <a:r>
              <a:rPr lang="lv-LV" sz="3600" dirty="0" smtClean="0">
                <a:solidFill>
                  <a:schemeClr val="tx1"/>
                </a:solidFill>
                <a:latin typeface="Impact" panose="020B0806030902050204" pitchFamily="34" charset="0"/>
              </a:rPr>
              <a:t> Dzelzs jaunava</a:t>
            </a:r>
          </a:p>
          <a:p>
            <a:pPr marL="263525" lvl="1" indent="-263525">
              <a:buFont typeface="+mj-lt"/>
              <a:buAutoNum type="alphaLcParenR"/>
            </a:pPr>
            <a:r>
              <a:rPr lang="lv-LV" sz="3600" dirty="0" smtClean="0">
                <a:solidFill>
                  <a:schemeClr val="tx1"/>
                </a:solidFill>
                <a:latin typeface="Impact" panose="020B0806030902050204" pitchFamily="34" charset="0"/>
              </a:rPr>
              <a:t> </a:t>
            </a:r>
            <a:r>
              <a:rPr lang="lv-LV" sz="3600" dirty="0" err="1" smtClean="0">
                <a:solidFill>
                  <a:schemeClr val="tx1"/>
                </a:solidFill>
                <a:latin typeface="Impact" panose="020B0806030902050204" pitchFamily="34" charset="0"/>
              </a:rPr>
              <a:t>Elektiskais</a:t>
            </a:r>
            <a:r>
              <a:rPr lang="lv-LV" sz="3600" dirty="0" smtClean="0">
                <a:solidFill>
                  <a:schemeClr val="tx1"/>
                </a:solidFill>
                <a:latin typeface="Impact" panose="020B0806030902050204" pitchFamily="34" charset="0"/>
              </a:rPr>
              <a:t> krēsls</a:t>
            </a:r>
          </a:p>
          <a:p>
            <a:pPr marL="263525" lvl="1" indent="-263525">
              <a:buFont typeface="+mj-lt"/>
              <a:buAutoNum type="alphaLcParenR"/>
            </a:pPr>
            <a:r>
              <a:rPr lang="lv-LV" sz="3600" dirty="0" smtClean="0">
                <a:solidFill>
                  <a:srgbClr val="FFFF00"/>
                </a:solidFill>
                <a:latin typeface="Impact" panose="020B0806030902050204" pitchFamily="34" charset="0"/>
              </a:rPr>
              <a:t> </a:t>
            </a:r>
            <a:r>
              <a:rPr lang="lv-LV" sz="3600" dirty="0" err="1" smtClean="0">
                <a:solidFill>
                  <a:srgbClr val="FFFF00"/>
                </a:solidFill>
                <a:latin typeface="Impact" panose="020B0806030902050204" pitchFamily="34" charset="0"/>
              </a:rPr>
              <a:t>Gūtenberga</a:t>
            </a:r>
            <a:r>
              <a:rPr lang="lv-LV" sz="3600" dirty="0" smtClean="0">
                <a:solidFill>
                  <a:srgbClr val="FFFF00"/>
                </a:solidFill>
                <a:latin typeface="Impact" panose="020B0806030902050204" pitchFamily="34" charset="0"/>
              </a:rPr>
              <a:t> </a:t>
            </a:r>
            <a:r>
              <a:rPr lang="lv-LV" sz="3600" dirty="0" err="1" smtClean="0">
                <a:solidFill>
                  <a:srgbClr val="FFFF00"/>
                </a:solidFill>
                <a:latin typeface="Impact" panose="020B0806030902050204" pitchFamily="34" charset="0"/>
              </a:rPr>
              <a:t>iespiedprese</a:t>
            </a:r>
            <a:endParaRPr lang="lv-LV" sz="3600" dirty="0" smtClean="0">
              <a:solidFill>
                <a:srgbClr val="FFFF00"/>
              </a:solidFill>
              <a:latin typeface="Impact" panose="020B0806030902050204" pitchFamily="34" charset="0"/>
            </a:endParaRPr>
          </a:p>
          <a:p>
            <a:pPr marL="263525" lvl="1" indent="-263525">
              <a:buFont typeface="+mj-lt"/>
              <a:buAutoNum type="alphaLcParenR"/>
            </a:pPr>
            <a:r>
              <a:rPr lang="lv-LV" sz="3600" dirty="0" smtClean="0">
                <a:solidFill>
                  <a:schemeClr val="tx1"/>
                </a:solidFill>
                <a:latin typeface="Impact" panose="020B0806030902050204" pitchFamily="34" charset="0"/>
              </a:rPr>
              <a:t> Mehāniskie svari</a:t>
            </a:r>
            <a:endParaRPr lang="lv-LV" sz="3600" dirty="0">
              <a:solidFill>
                <a:schemeClr val="tx1"/>
              </a:solidFill>
              <a:latin typeface="Impact" panose="020B0806030902050204" pitchFamily="34" charset="0"/>
            </a:endParaRPr>
          </a:p>
        </p:txBody>
      </p:sp>
      <p:pic>
        <p:nvPicPr>
          <p:cNvPr id="9" name="Picture 2" descr="DSC_20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810674"/>
            <a:ext cx="2952328" cy="4930694"/>
          </a:xfrm>
          <a:prstGeom prst="rect">
            <a:avLst/>
          </a:prstGeom>
          <a:noFill/>
          <a:extLst>
            <a:ext uri="{909E8E84-426E-40DD-AFC4-6F175D3DCCD1}">
              <a14:hiddenFill xmlns:a14="http://schemas.microsoft.com/office/drawing/2010/main">
                <a:solidFill>
                  <a:srgbClr val="FFFFFF"/>
                </a:solidFill>
              </a14:hiddenFill>
            </a:ext>
          </a:extLst>
        </p:spPr>
      </p:pic>
      <p:sp>
        <p:nvSpPr>
          <p:cNvPr id="7" name="Darbības poga: sākumlapa 6">
            <a:hlinkClick r:id="rId3"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5050762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5</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5" name="Taisnstūris 4"/>
          <p:cNvSpPr/>
          <p:nvPr/>
        </p:nvSpPr>
        <p:spPr>
          <a:xfrm>
            <a:off x="395536" y="254258"/>
            <a:ext cx="5616624" cy="1569660"/>
          </a:xfrm>
          <a:prstGeom prst="rect">
            <a:avLst/>
          </a:prstGeom>
          <a:noFill/>
        </p:spPr>
        <p:txBody>
          <a:bodyPr wrap="square" lIns="91440" tIns="45720" rIns="91440" bIns="45720">
            <a:spAutoFit/>
          </a:bodyPr>
          <a:lstStyle/>
          <a:p>
            <a:pPr algn="ctr"/>
            <a:r>
              <a:rPr lang="lv-LV" sz="9600" dirty="0" smtClean="0">
                <a:ln w="17780" cmpd="sng">
                  <a:solidFill>
                    <a:schemeClr val="tx1"/>
                  </a:solidFill>
                  <a:prstDash val="solid"/>
                  <a:miter lim="800000"/>
                </a:ln>
                <a:solidFill>
                  <a:schemeClr val="tx2">
                    <a:lumMod val="60000"/>
                    <a:lumOff val="40000"/>
                  </a:schemeClr>
                </a:solidFill>
                <a:latin typeface="Impact" panose="020B0806030902050204" pitchFamily="34" charset="0"/>
              </a:rPr>
              <a:t>Vēsture</a:t>
            </a:r>
            <a:endParaRPr lang="lv-LV" sz="48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6" name="Taisnstūris ar noapaļotiem stūriem 5">
            <a:hlinkClick r:id="rId2" action="ppaction://hlinksldjump"/>
          </p:cNvPr>
          <p:cNvSpPr/>
          <p:nvPr/>
        </p:nvSpPr>
        <p:spPr>
          <a:xfrm>
            <a:off x="251520" y="1988840"/>
            <a:ext cx="8352928" cy="4320480"/>
          </a:xfrm>
          <a:prstGeom prst="roundRect">
            <a:avLst/>
          </a:prstGeom>
          <a:solidFill>
            <a:schemeClr val="accent5">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3600" dirty="0">
                <a:solidFill>
                  <a:schemeClr val="tx1"/>
                </a:solidFill>
                <a:latin typeface="Impact" panose="020B0806030902050204" pitchFamily="34" charset="0"/>
              </a:rPr>
              <a:t>Vēsture </a:t>
            </a:r>
            <a:r>
              <a:rPr lang="lv-LV" sz="3600" dirty="0" smtClean="0">
                <a:solidFill>
                  <a:schemeClr val="tx1"/>
                </a:solidFill>
                <a:latin typeface="Impact" panose="020B0806030902050204" pitchFamily="34" charset="0"/>
              </a:rPr>
              <a:t>kā zinātne tika </a:t>
            </a:r>
            <a:r>
              <a:rPr lang="lv-LV" sz="3600" dirty="0">
                <a:solidFill>
                  <a:schemeClr val="tx1"/>
                </a:solidFill>
                <a:latin typeface="Impact" panose="020B0806030902050204" pitchFamily="34" charset="0"/>
              </a:rPr>
              <a:t>pētīta jau senajā Grieķijā. Kā sauca titulu dievietei </a:t>
            </a:r>
            <a:r>
              <a:rPr lang="lv-LV" sz="3600" dirty="0" err="1">
                <a:solidFill>
                  <a:schemeClr val="tx1"/>
                </a:solidFill>
                <a:latin typeface="Impact" panose="020B0806030902050204" pitchFamily="34" charset="0"/>
              </a:rPr>
              <a:t>Klio</a:t>
            </a:r>
            <a:r>
              <a:rPr lang="lv-LV" sz="3600" dirty="0">
                <a:solidFill>
                  <a:schemeClr val="tx1"/>
                </a:solidFill>
                <a:latin typeface="Impact" panose="020B0806030902050204" pitchFamily="34" charset="0"/>
              </a:rPr>
              <a:t>, kas bija </a:t>
            </a:r>
            <a:r>
              <a:rPr lang="lv-LV" sz="3600" dirty="0" smtClean="0">
                <a:solidFill>
                  <a:schemeClr val="tx1"/>
                </a:solidFill>
                <a:latin typeface="Impact" panose="020B0806030902050204" pitchFamily="34" charset="0"/>
              </a:rPr>
              <a:t>atbildīga par vēstures jomu?</a:t>
            </a:r>
            <a:endParaRPr lang="lv-LV" sz="3600" dirty="0">
              <a:solidFill>
                <a:schemeClr val="tx1"/>
              </a:solidFill>
              <a:latin typeface="Impact" panose="020B0806030902050204" pitchFamily="34" charset="0"/>
            </a:endParaRPr>
          </a:p>
          <a:p>
            <a:pPr marL="1657350" lvl="2" indent="-742950">
              <a:buFont typeface="+mj-lt"/>
              <a:buAutoNum type="alphaLcParenR"/>
            </a:pPr>
            <a:r>
              <a:rPr lang="lv-LV" sz="3600" dirty="0">
                <a:solidFill>
                  <a:schemeClr val="tx1"/>
                </a:solidFill>
                <a:latin typeface="Impact" panose="020B0806030902050204" pitchFamily="34" charset="0"/>
              </a:rPr>
              <a:t>Priekšniece</a:t>
            </a:r>
          </a:p>
          <a:p>
            <a:pPr marL="1657350" lvl="2" indent="-742950">
              <a:buFont typeface="+mj-lt"/>
              <a:buAutoNum type="alphaLcParenR"/>
            </a:pPr>
            <a:r>
              <a:rPr lang="lv-LV" sz="3600" dirty="0">
                <a:solidFill>
                  <a:schemeClr val="tx1"/>
                </a:solidFill>
                <a:latin typeface="Impact" panose="020B0806030902050204" pitchFamily="34" charset="0"/>
              </a:rPr>
              <a:t>Dainu vācele</a:t>
            </a:r>
          </a:p>
          <a:p>
            <a:pPr marL="1657350" lvl="2" indent="-742950">
              <a:buFont typeface="+mj-lt"/>
              <a:buAutoNum type="alphaLcParenR"/>
            </a:pPr>
            <a:r>
              <a:rPr lang="lv-LV" sz="3600" dirty="0">
                <a:solidFill>
                  <a:schemeClr val="tx1"/>
                </a:solidFill>
                <a:latin typeface="Impact" panose="020B0806030902050204" pitchFamily="34" charset="0"/>
              </a:rPr>
              <a:t>Abate</a:t>
            </a:r>
          </a:p>
          <a:p>
            <a:pPr marL="1657350" lvl="2" indent="-742950">
              <a:buFont typeface="+mj-lt"/>
              <a:buAutoNum type="alphaLcParenR"/>
            </a:pPr>
            <a:r>
              <a:rPr lang="lv-LV" sz="3600" dirty="0" smtClean="0">
                <a:solidFill>
                  <a:schemeClr val="tx1"/>
                </a:solidFill>
                <a:latin typeface="Impact" panose="020B0806030902050204" pitchFamily="34" charset="0"/>
              </a:rPr>
              <a:t>Mūza</a:t>
            </a:r>
            <a:endParaRPr lang="lv-LV" sz="3600" dirty="0">
              <a:solidFill>
                <a:schemeClr val="tx1"/>
              </a:solidFill>
              <a:latin typeface="Impact" panose="020B0806030902050204" pitchFamily="34" charset="0"/>
            </a:endParaRPr>
          </a:p>
        </p:txBody>
      </p:sp>
    </p:spTree>
    <p:extLst>
      <p:ext uri="{BB962C8B-B14F-4D97-AF65-F5344CB8AC3E}">
        <p14:creationId xmlns:p14="http://schemas.microsoft.com/office/powerpoint/2010/main" val="32370913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5</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5" name="Taisnstūris 4"/>
          <p:cNvSpPr/>
          <p:nvPr/>
        </p:nvSpPr>
        <p:spPr>
          <a:xfrm>
            <a:off x="395536" y="182250"/>
            <a:ext cx="5616624" cy="1569660"/>
          </a:xfrm>
          <a:prstGeom prst="rect">
            <a:avLst/>
          </a:prstGeom>
          <a:noFill/>
        </p:spPr>
        <p:txBody>
          <a:bodyPr wrap="square" lIns="91440" tIns="45720" rIns="91440" bIns="45720">
            <a:spAutoFit/>
          </a:bodyPr>
          <a:lstStyle/>
          <a:p>
            <a:pPr algn="ctr"/>
            <a:r>
              <a:rPr lang="lv-LV" sz="9600" dirty="0" smtClean="0">
                <a:ln w="17780" cmpd="sng">
                  <a:solidFill>
                    <a:schemeClr val="tx1"/>
                  </a:solidFill>
                  <a:prstDash val="solid"/>
                  <a:miter lim="800000"/>
                </a:ln>
                <a:solidFill>
                  <a:schemeClr val="tx2">
                    <a:lumMod val="60000"/>
                    <a:lumOff val="40000"/>
                  </a:schemeClr>
                </a:solidFill>
                <a:latin typeface="Impact" panose="020B0806030902050204" pitchFamily="34" charset="0"/>
              </a:rPr>
              <a:t>Vēsture</a:t>
            </a:r>
            <a:endParaRPr lang="lv-LV" sz="48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6" name="Taisnstūris ar noapaļotiem stūriem 5">
            <a:hlinkClick r:id="rId2" action="ppaction://hlinksldjump"/>
          </p:cNvPr>
          <p:cNvSpPr/>
          <p:nvPr/>
        </p:nvSpPr>
        <p:spPr>
          <a:xfrm>
            <a:off x="251520" y="1988840"/>
            <a:ext cx="8352928" cy="4320480"/>
          </a:xfrm>
          <a:prstGeom prst="roundRect">
            <a:avLst/>
          </a:prstGeom>
          <a:solidFill>
            <a:schemeClr val="accent5">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3600" dirty="0">
                <a:solidFill>
                  <a:schemeClr val="tx1"/>
                </a:solidFill>
                <a:latin typeface="Impact" panose="020B0806030902050204" pitchFamily="34" charset="0"/>
              </a:rPr>
              <a:t>Vēsture </a:t>
            </a:r>
            <a:r>
              <a:rPr lang="lv-LV" sz="3600" dirty="0" smtClean="0">
                <a:solidFill>
                  <a:schemeClr val="tx1"/>
                </a:solidFill>
                <a:latin typeface="Impact" panose="020B0806030902050204" pitchFamily="34" charset="0"/>
              </a:rPr>
              <a:t>kā zinātne tika </a:t>
            </a:r>
            <a:r>
              <a:rPr lang="lv-LV" sz="3600" dirty="0">
                <a:solidFill>
                  <a:schemeClr val="tx1"/>
                </a:solidFill>
                <a:latin typeface="Impact" panose="020B0806030902050204" pitchFamily="34" charset="0"/>
              </a:rPr>
              <a:t>pētīta jau senajā Grieķijā. Kā sauca titulu dievietei </a:t>
            </a:r>
            <a:r>
              <a:rPr lang="lv-LV" sz="3600" dirty="0" err="1">
                <a:solidFill>
                  <a:schemeClr val="tx1"/>
                </a:solidFill>
                <a:latin typeface="Impact" panose="020B0806030902050204" pitchFamily="34" charset="0"/>
              </a:rPr>
              <a:t>Klio</a:t>
            </a:r>
            <a:r>
              <a:rPr lang="lv-LV" sz="3600" dirty="0">
                <a:solidFill>
                  <a:schemeClr val="tx1"/>
                </a:solidFill>
                <a:latin typeface="Impact" panose="020B0806030902050204" pitchFamily="34" charset="0"/>
              </a:rPr>
              <a:t>, kas bija vēstures aizbildne?</a:t>
            </a:r>
          </a:p>
          <a:p>
            <a:pPr marL="1657350" lvl="2" indent="-742950">
              <a:buFont typeface="+mj-lt"/>
              <a:buAutoNum type="alphaLcParenR"/>
            </a:pPr>
            <a:r>
              <a:rPr lang="lv-LV" sz="3600" dirty="0">
                <a:solidFill>
                  <a:schemeClr val="tx1"/>
                </a:solidFill>
                <a:latin typeface="Impact" panose="020B0806030902050204" pitchFamily="34" charset="0"/>
              </a:rPr>
              <a:t>Priekšniece</a:t>
            </a:r>
          </a:p>
          <a:p>
            <a:pPr marL="1657350" lvl="2" indent="-742950">
              <a:buFont typeface="+mj-lt"/>
              <a:buAutoNum type="alphaLcParenR"/>
            </a:pPr>
            <a:r>
              <a:rPr lang="lv-LV" sz="3600" dirty="0">
                <a:solidFill>
                  <a:schemeClr val="tx1"/>
                </a:solidFill>
                <a:latin typeface="Impact" panose="020B0806030902050204" pitchFamily="34" charset="0"/>
              </a:rPr>
              <a:t>Dainu vācele</a:t>
            </a:r>
          </a:p>
          <a:p>
            <a:pPr marL="1657350" lvl="2" indent="-742950">
              <a:buFont typeface="+mj-lt"/>
              <a:buAutoNum type="alphaLcParenR"/>
            </a:pPr>
            <a:r>
              <a:rPr lang="lv-LV" sz="3600" dirty="0">
                <a:solidFill>
                  <a:schemeClr val="tx1"/>
                </a:solidFill>
                <a:latin typeface="Impact" panose="020B0806030902050204" pitchFamily="34" charset="0"/>
              </a:rPr>
              <a:t>Abate</a:t>
            </a:r>
          </a:p>
          <a:p>
            <a:pPr marL="1657350" lvl="2" indent="-742950">
              <a:buFont typeface="+mj-lt"/>
              <a:buAutoNum type="alphaLcParenR"/>
            </a:pPr>
            <a:r>
              <a:rPr lang="lv-LV" sz="3600" dirty="0" smtClean="0">
                <a:solidFill>
                  <a:srgbClr val="FFFF00"/>
                </a:solidFill>
                <a:latin typeface="Impact" panose="020B0806030902050204" pitchFamily="34" charset="0"/>
              </a:rPr>
              <a:t>Mūza</a:t>
            </a:r>
            <a:endParaRPr lang="lv-LV" sz="3600" dirty="0">
              <a:solidFill>
                <a:srgbClr val="FFFF00"/>
              </a:solidFill>
              <a:latin typeface="Impact" panose="020B0806030902050204" pitchFamily="34" charset="0"/>
            </a:endParaRPr>
          </a:p>
        </p:txBody>
      </p:sp>
      <p:sp>
        <p:nvSpPr>
          <p:cNvPr id="7" name="Darbības poga: sākumlapa 6">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3314" name="Picture 2" descr="Saistīts attē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506969"/>
            <a:ext cx="2210172" cy="323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5055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60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179512" y="1618795"/>
            <a:ext cx="8697510" cy="1872208"/>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sz="2800" dirty="0">
              <a:ln>
                <a:solidFill>
                  <a:sysClr val="windowText" lastClr="000000"/>
                </a:solidFill>
              </a:ln>
              <a:solidFill>
                <a:sysClr val="windowText" lastClr="000000"/>
              </a:solidFill>
              <a:latin typeface="Impact" panose="020B0806030902050204" pitchFamily="34" charset="0"/>
            </a:endParaRPr>
          </a:p>
        </p:txBody>
      </p:sp>
      <p:sp>
        <p:nvSpPr>
          <p:cNvPr id="5" name="Taisnstūris 4"/>
          <p:cNvSpPr/>
          <p:nvPr/>
        </p:nvSpPr>
        <p:spPr>
          <a:xfrm>
            <a:off x="395536" y="254258"/>
            <a:ext cx="5616624" cy="2246769"/>
          </a:xfrm>
          <a:prstGeom prst="rect">
            <a:avLst/>
          </a:prstGeom>
          <a:noFill/>
        </p:spPr>
        <p:txBody>
          <a:bodyPr wrap="square" lIns="91440" tIns="45720" rIns="91440" bIns="45720">
            <a:spAutoFit/>
          </a:bodyPr>
          <a:lstStyle/>
          <a:p>
            <a:pPr algn="ctr"/>
            <a:r>
              <a:rPr lang="lv-LV" sz="9600" dirty="0" smtClean="0">
                <a:ln w="17780" cmpd="sng">
                  <a:solidFill>
                    <a:schemeClr val="tx1"/>
                  </a:solidFill>
                  <a:prstDash val="solid"/>
                  <a:miter lim="800000"/>
                </a:ln>
                <a:solidFill>
                  <a:schemeClr val="tx2">
                    <a:lumMod val="60000"/>
                    <a:lumOff val="40000"/>
                  </a:schemeClr>
                </a:solidFill>
                <a:latin typeface="Impact" panose="020B0806030902050204" pitchFamily="34" charset="0"/>
              </a:rPr>
              <a:t>Vēsture</a:t>
            </a:r>
            <a:endParaRPr lang="lv-LV" sz="4800" cap="none" spc="0" dirty="0" smtClean="0">
              <a:ln w="17780" cmpd="sng">
                <a:solidFill>
                  <a:schemeClr val="tx1"/>
                </a:solidFill>
                <a:prstDash val="solid"/>
                <a:miter lim="800000"/>
              </a:ln>
              <a:solidFill>
                <a:schemeClr val="accent6">
                  <a:lumMod val="75000"/>
                </a:schemeClr>
              </a:solidFill>
              <a:latin typeface="Impact" panose="020B0806030902050204" pitchFamily="34" charset="0"/>
            </a:endParaRPr>
          </a:p>
          <a:p>
            <a:pPr algn="ctr"/>
            <a:endParaRPr lang="lv-LV" sz="44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8" name="Taisnstūris ar noapaļotiem stūriem 7">
            <a:hlinkClick r:id="rId2" action="ppaction://hlinksldjump"/>
          </p:cNvPr>
          <p:cNvSpPr/>
          <p:nvPr/>
        </p:nvSpPr>
        <p:spPr>
          <a:xfrm>
            <a:off x="398230" y="1980795"/>
            <a:ext cx="6262002" cy="4320480"/>
          </a:xfrm>
          <a:prstGeom prst="roundRect">
            <a:avLst/>
          </a:prstGeom>
          <a:solidFill>
            <a:schemeClr val="accent5">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4400" dirty="0" smtClean="0">
                <a:solidFill>
                  <a:schemeClr val="tx1"/>
                </a:solidFill>
                <a:latin typeface="Impact" panose="020B0806030902050204" pitchFamily="34" charset="0"/>
              </a:rPr>
              <a:t>Kāds izgudrojums tiek testēts šajā attēlā?</a:t>
            </a:r>
          </a:p>
          <a:p>
            <a:pPr marL="998538" lvl="1" indent="-742950">
              <a:buFont typeface="+mj-lt"/>
              <a:buAutoNum type="alphaLcParenR"/>
            </a:pPr>
            <a:r>
              <a:rPr lang="lv-LV" sz="4400" dirty="0" smtClean="0">
                <a:solidFill>
                  <a:schemeClr val="tx1"/>
                </a:solidFill>
                <a:latin typeface="Impact" panose="020B0806030902050204" pitchFamily="34" charset="0"/>
              </a:rPr>
              <a:t>Bumerangs</a:t>
            </a:r>
          </a:p>
          <a:p>
            <a:pPr marL="998538" lvl="1" indent="-742950">
              <a:buFont typeface="+mj-lt"/>
              <a:buAutoNum type="alphaLcParenR"/>
            </a:pPr>
            <a:r>
              <a:rPr lang="lv-LV" sz="4400" dirty="0" smtClean="0">
                <a:solidFill>
                  <a:schemeClr val="tx1"/>
                </a:solidFill>
                <a:latin typeface="Impact" panose="020B0806030902050204" pitchFamily="34" charset="0"/>
              </a:rPr>
              <a:t>Ložmetējs</a:t>
            </a:r>
          </a:p>
          <a:p>
            <a:pPr marL="998538" lvl="1" indent="-742950">
              <a:buFont typeface="+mj-lt"/>
              <a:buAutoNum type="alphaLcParenR"/>
            </a:pPr>
            <a:r>
              <a:rPr lang="lv-LV" sz="4400" dirty="0" smtClean="0">
                <a:solidFill>
                  <a:schemeClr val="tx1"/>
                </a:solidFill>
                <a:latin typeface="Impact" panose="020B0806030902050204" pitchFamily="34" charset="0"/>
              </a:rPr>
              <a:t>Glābšanas vestes</a:t>
            </a:r>
          </a:p>
          <a:p>
            <a:pPr marL="998538" lvl="1" indent="-742950">
              <a:buFont typeface="+mj-lt"/>
              <a:buAutoNum type="alphaLcParenR"/>
            </a:pPr>
            <a:r>
              <a:rPr lang="lv-LV" sz="4400" dirty="0" smtClean="0">
                <a:solidFill>
                  <a:schemeClr val="tx1"/>
                </a:solidFill>
                <a:latin typeface="Impact" panose="020B0806030902050204" pitchFamily="34" charset="0"/>
              </a:rPr>
              <a:t>Ūdenslīdēja tērps</a:t>
            </a:r>
            <a:endParaRPr lang="lv-LV" sz="4400" dirty="0">
              <a:solidFill>
                <a:schemeClr val="tx1"/>
              </a:solidFill>
              <a:latin typeface="Impact" panose="020B0806030902050204" pitchFamily="34" charset="0"/>
            </a:endParaRPr>
          </a:p>
        </p:txBody>
      </p:sp>
      <p:pic>
        <p:nvPicPr>
          <p:cNvPr id="7170" name="Picture 2" descr="Attēlu rezultāti vaicājumam “izgudrojumi vēsturē”"/>
          <p:cNvPicPr>
            <a:picLocks noChangeAspect="1" noChangeArrowheads="1"/>
          </p:cNvPicPr>
          <p:nvPr/>
        </p:nvPicPr>
        <p:blipFill rotWithShape="1">
          <a:blip r:embed="rId3">
            <a:extLst>
              <a:ext uri="{28A0092B-C50C-407E-A947-70E740481C1C}">
                <a14:useLocalDpi xmlns:a14="http://schemas.microsoft.com/office/drawing/2010/main" val="0"/>
              </a:ext>
            </a:extLst>
          </a:blip>
          <a:srcRect l="30906" r="25801"/>
          <a:stretch/>
        </p:blipFill>
        <p:spPr bwMode="auto">
          <a:xfrm>
            <a:off x="6012161" y="1844824"/>
            <a:ext cx="2864862" cy="478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3810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60 punkti</a:t>
            </a:r>
            <a:endParaRPr lang="lv-LV" sz="4400" dirty="0">
              <a:solidFill>
                <a:schemeClr val="tx1"/>
              </a:solidFill>
              <a:latin typeface="Impact" panose="020B0806030902050204" pitchFamily="34" charset="0"/>
            </a:endParaRPr>
          </a:p>
        </p:txBody>
      </p:sp>
      <p:sp>
        <p:nvSpPr>
          <p:cNvPr id="5" name="Taisnstūris 4"/>
          <p:cNvSpPr/>
          <p:nvPr/>
        </p:nvSpPr>
        <p:spPr>
          <a:xfrm>
            <a:off x="395536" y="254258"/>
            <a:ext cx="5616624" cy="1569660"/>
          </a:xfrm>
          <a:prstGeom prst="rect">
            <a:avLst/>
          </a:prstGeom>
          <a:noFill/>
        </p:spPr>
        <p:txBody>
          <a:bodyPr wrap="square" lIns="91440" tIns="45720" rIns="91440" bIns="45720">
            <a:spAutoFit/>
          </a:bodyPr>
          <a:lstStyle/>
          <a:p>
            <a:pPr algn="ctr"/>
            <a:r>
              <a:rPr lang="lv-LV" sz="9600" dirty="0" smtClean="0">
                <a:ln w="17780" cmpd="sng">
                  <a:solidFill>
                    <a:schemeClr val="tx1"/>
                  </a:solidFill>
                  <a:prstDash val="solid"/>
                  <a:miter lim="800000"/>
                </a:ln>
                <a:solidFill>
                  <a:schemeClr val="tx2">
                    <a:lumMod val="60000"/>
                    <a:lumOff val="40000"/>
                  </a:schemeClr>
                </a:solidFill>
                <a:latin typeface="Impact" panose="020B0806030902050204" pitchFamily="34" charset="0"/>
              </a:rPr>
              <a:t>Vēsture</a:t>
            </a:r>
            <a:endParaRPr lang="lv-LV" sz="4800" cap="none" spc="0" dirty="0">
              <a:ln w="17780" cmpd="sng">
                <a:solidFill>
                  <a:schemeClr val="tx1"/>
                </a:solidFill>
                <a:prstDash val="solid"/>
                <a:miter lim="800000"/>
              </a:ln>
              <a:solidFill>
                <a:schemeClr val="accent6">
                  <a:lumMod val="75000"/>
                </a:schemeClr>
              </a:solidFill>
              <a:latin typeface="Impact" panose="020B0806030902050204" pitchFamily="34" charset="0"/>
            </a:endParaRPr>
          </a:p>
        </p:txBody>
      </p:sp>
      <p:sp>
        <p:nvSpPr>
          <p:cNvPr id="7" name="Darbības poga: sākumlapa 6">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aisnstūris ar noapaļotiem stūriem 7">
            <a:hlinkClick r:id="rId2" action="ppaction://hlinksldjump"/>
          </p:cNvPr>
          <p:cNvSpPr/>
          <p:nvPr/>
        </p:nvSpPr>
        <p:spPr>
          <a:xfrm>
            <a:off x="398230" y="1980795"/>
            <a:ext cx="6262002" cy="4320480"/>
          </a:xfrm>
          <a:prstGeom prst="roundRect">
            <a:avLst/>
          </a:prstGeom>
          <a:solidFill>
            <a:schemeClr val="accent5">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4400" dirty="0" smtClean="0">
                <a:solidFill>
                  <a:schemeClr val="tx1"/>
                </a:solidFill>
                <a:latin typeface="Impact" panose="020B0806030902050204" pitchFamily="34" charset="0"/>
              </a:rPr>
              <a:t>Kāds izgudrojums tiek testēts šajā attēlā?</a:t>
            </a:r>
          </a:p>
          <a:p>
            <a:pPr marL="998538" lvl="1" indent="-742950">
              <a:buFont typeface="+mj-lt"/>
              <a:buAutoNum type="alphaLcParenR"/>
            </a:pPr>
            <a:r>
              <a:rPr lang="lv-LV" sz="4400" dirty="0" smtClean="0">
                <a:solidFill>
                  <a:schemeClr val="tx1"/>
                </a:solidFill>
                <a:latin typeface="Impact" panose="020B0806030902050204" pitchFamily="34" charset="0"/>
              </a:rPr>
              <a:t>Bumerangs</a:t>
            </a:r>
          </a:p>
          <a:p>
            <a:pPr marL="998538" lvl="1" indent="-742950">
              <a:buFont typeface="+mj-lt"/>
              <a:buAutoNum type="alphaLcParenR"/>
            </a:pPr>
            <a:r>
              <a:rPr lang="lv-LV" sz="4400" dirty="0" smtClean="0">
                <a:solidFill>
                  <a:schemeClr val="tx1"/>
                </a:solidFill>
                <a:latin typeface="Impact" panose="020B0806030902050204" pitchFamily="34" charset="0"/>
              </a:rPr>
              <a:t>Ložmetējs</a:t>
            </a:r>
          </a:p>
          <a:p>
            <a:pPr marL="998538" lvl="1" indent="-742950">
              <a:buFont typeface="+mj-lt"/>
              <a:buAutoNum type="alphaLcParenR"/>
            </a:pPr>
            <a:r>
              <a:rPr lang="lv-LV" sz="4400" dirty="0" smtClean="0">
                <a:solidFill>
                  <a:srgbClr val="FFFF00"/>
                </a:solidFill>
                <a:latin typeface="Impact" panose="020B0806030902050204" pitchFamily="34" charset="0"/>
              </a:rPr>
              <a:t>Glābšanas vestes</a:t>
            </a:r>
          </a:p>
          <a:p>
            <a:pPr marL="998538" lvl="1" indent="-742950">
              <a:buFont typeface="+mj-lt"/>
              <a:buAutoNum type="alphaLcParenR"/>
            </a:pPr>
            <a:r>
              <a:rPr lang="lv-LV" sz="4400" dirty="0" smtClean="0">
                <a:solidFill>
                  <a:schemeClr val="tx1"/>
                </a:solidFill>
                <a:latin typeface="Impact" panose="020B0806030902050204" pitchFamily="34" charset="0"/>
              </a:rPr>
              <a:t>Ūdenslīdēja tērps</a:t>
            </a:r>
            <a:endParaRPr lang="lv-LV" sz="4400" dirty="0">
              <a:solidFill>
                <a:schemeClr val="tx1"/>
              </a:solidFill>
              <a:latin typeface="Impact" panose="020B0806030902050204" pitchFamily="34" charset="0"/>
            </a:endParaRPr>
          </a:p>
        </p:txBody>
      </p:sp>
      <p:pic>
        <p:nvPicPr>
          <p:cNvPr id="9" name="Picture 2" descr="Attēlu rezultāti vaicājumam “izgudrojumi vēsturē”"/>
          <p:cNvPicPr>
            <a:picLocks noChangeAspect="1" noChangeArrowheads="1"/>
          </p:cNvPicPr>
          <p:nvPr/>
        </p:nvPicPr>
        <p:blipFill rotWithShape="1">
          <a:blip r:embed="rId3">
            <a:extLst>
              <a:ext uri="{28A0092B-C50C-407E-A947-70E740481C1C}">
                <a14:useLocalDpi xmlns:a14="http://schemas.microsoft.com/office/drawing/2010/main" val="0"/>
              </a:ext>
            </a:extLst>
          </a:blip>
          <a:srcRect l="30906" r="25801"/>
          <a:stretch/>
        </p:blipFill>
        <p:spPr bwMode="auto">
          <a:xfrm>
            <a:off x="6012161" y="1844824"/>
            <a:ext cx="2864862" cy="478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9016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218519" y="44624"/>
            <a:ext cx="8640959" cy="1569660"/>
          </a:xfrm>
          <a:prstGeom prst="rect">
            <a:avLst/>
          </a:prstGeom>
          <a:noFill/>
        </p:spPr>
        <p:txBody>
          <a:bodyPr wrap="square" lIns="91440" tIns="45720" rIns="91440" bIns="45720">
            <a:spAutoFit/>
          </a:bodyPr>
          <a:lstStyle/>
          <a:p>
            <a:pPr algn="ctr"/>
            <a:r>
              <a:rPr lang="lv-LV" sz="9600" dirty="0" smtClean="0">
                <a:ln w="17780" cmpd="sng">
                  <a:solidFill>
                    <a:schemeClr val="tx1"/>
                  </a:solidFill>
                  <a:prstDash val="solid"/>
                  <a:miter lim="800000"/>
                </a:ln>
                <a:solidFill>
                  <a:schemeClr val="tx1">
                    <a:lumMod val="65000"/>
                    <a:lumOff val="35000"/>
                  </a:schemeClr>
                </a:solidFill>
                <a:latin typeface="Impact" panose="020B0806030902050204" pitchFamily="34" charset="0"/>
              </a:rPr>
              <a:t>Dabas zinātnes</a:t>
            </a:r>
            <a:endParaRPr lang="lv-LV" sz="4800" cap="none" spc="0" dirty="0">
              <a:ln w="17780" cmpd="sng">
                <a:solidFill>
                  <a:schemeClr val="tx1"/>
                </a:solidFill>
                <a:prstDash val="solid"/>
                <a:miter lim="800000"/>
              </a:ln>
              <a:solidFill>
                <a:srgbClr val="92D050"/>
              </a:solidFill>
              <a:latin typeface="Impact" panose="020B0806030902050204" pitchFamily="34" charset="0"/>
            </a:endParaRPr>
          </a:p>
        </p:txBody>
      </p:sp>
      <p:sp>
        <p:nvSpPr>
          <p:cNvPr id="2" name="Taisnstūris ar noapaļotiem stūriem 1"/>
          <p:cNvSpPr/>
          <p:nvPr/>
        </p:nvSpPr>
        <p:spPr>
          <a:xfrm>
            <a:off x="251520" y="1916832"/>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hlinkClick r:id="rId2" action="ppaction://hlinksldjump"/>
              </a:rPr>
              <a:t>10 punkti</a:t>
            </a:r>
            <a:endParaRPr lang="lv-LV" sz="4400" dirty="0">
              <a:solidFill>
                <a:schemeClr val="tx1"/>
              </a:solidFill>
              <a:latin typeface="Impact" panose="020B0806030902050204" pitchFamily="34" charset="0"/>
            </a:endParaRPr>
          </a:p>
        </p:txBody>
      </p:sp>
      <p:sp>
        <p:nvSpPr>
          <p:cNvPr id="12" name="Taisnstūris ar noapaļotiem stūriem 11"/>
          <p:cNvSpPr/>
          <p:nvPr/>
        </p:nvSpPr>
        <p:spPr>
          <a:xfrm>
            <a:off x="4860032" y="1916832"/>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3" action="ppaction://hlinksldjump"/>
              </a:rPr>
              <a:t>2</a:t>
            </a:r>
            <a:r>
              <a:rPr lang="lv-LV" sz="4400" dirty="0" smtClean="0">
                <a:solidFill>
                  <a:schemeClr val="tx1"/>
                </a:solidFill>
                <a:latin typeface="Impact" panose="020B0806030902050204" pitchFamily="34" charset="0"/>
                <a:hlinkClick r:id="rId3" action="ppaction://hlinksldjump"/>
              </a:rPr>
              <a:t>0 punkti</a:t>
            </a:r>
            <a:endParaRPr lang="lv-LV" sz="4400" dirty="0">
              <a:solidFill>
                <a:schemeClr val="tx1"/>
              </a:solidFill>
              <a:latin typeface="Impact" panose="020B0806030902050204" pitchFamily="34" charset="0"/>
            </a:endParaRPr>
          </a:p>
        </p:txBody>
      </p:sp>
      <p:sp>
        <p:nvSpPr>
          <p:cNvPr id="13" name="Taisnstūris ar noapaļotiem stūriem 12"/>
          <p:cNvSpPr/>
          <p:nvPr/>
        </p:nvSpPr>
        <p:spPr>
          <a:xfrm>
            <a:off x="218519" y="3429000"/>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4" action="ppaction://hlinksldjump"/>
              </a:rPr>
              <a:t>3</a:t>
            </a:r>
            <a:r>
              <a:rPr lang="lv-LV" sz="4400" dirty="0" smtClean="0">
                <a:solidFill>
                  <a:schemeClr val="tx1"/>
                </a:solidFill>
                <a:latin typeface="Impact" panose="020B0806030902050204" pitchFamily="34" charset="0"/>
                <a:hlinkClick r:id="rId4" action="ppaction://hlinksldjump"/>
              </a:rPr>
              <a:t>0 punkti</a:t>
            </a:r>
            <a:endParaRPr lang="lv-LV" sz="4400" dirty="0">
              <a:solidFill>
                <a:schemeClr val="tx1"/>
              </a:solidFill>
              <a:latin typeface="Impact" panose="020B0806030902050204" pitchFamily="34" charset="0"/>
            </a:endParaRPr>
          </a:p>
        </p:txBody>
      </p:sp>
      <p:sp>
        <p:nvSpPr>
          <p:cNvPr id="14" name="Taisnstūris ar noapaļotiem stūriem 13"/>
          <p:cNvSpPr/>
          <p:nvPr/>
        </p:nvSpPr>
        <p:spPr>
          <a:xfrm>
            <a:off x="4827031" y="3429000"/>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5" action="ppaction://hlinksldjump"/>
              </a:rPr>
              <a:t>4</a:t>
            </a:r>
            <a:r>
              <a:rPr lang="lv-LV" sz="4400" dirty="0" smtClean="0">
                <a:solidFill>
                  <a:schemeClr val="tx1"/>
                </a:solidFill>
                <a:latin typeface="Impact" panose="020B0806030902050204" pitchFamily="34" charset="0"/>
                <a:hlinkClick r:id="rId5" action="ppaction://hlinksldjump"/>
              </a:rPr>
              <a:t>0 punkti</a:t>
            </a:r>
            <a:endParaRPr lang="lv-LV" sz="4400" dirty="0" smtClean="0">
              <a:solidFill>
                <a:schemeClr val="tx1"/>
              </a:solidFill>
              <a:latin typeface="Impact" panose="020B0806030902050204" pitchFamily="34" charset="0"/>
            </a:endParaRPr>
          </a:p>
        </p:txBody>
      </p:sp>
      <p:sp>
        <p:nvSpPr>
          <p:cNvPr id="15" name="Taisnstūris ar noapaļotiem stūriem 14"/>
          <p:cNvSpPr/>
          <p:nvPr/>
        </p:nvSpPr>
        <p:spPr>
          <a:xfrm>
            <a:off x="251520" y="4944113"/>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6" action="ppaction://hlinksldjump"/>
              </a:rPr>
              <a:t>5</a:t>
            </a:r>
            <a:r>
              <a:rPr lang="lv-LV" sz="4400" dirty="0" smtClean="0">
                <a:solidFill>
                  <a:schemeClr val="tx1"/>
                </a:solidFill>
                <a:latin typeface="Impact" panose="020B0806030902050204" pitchFamily="34" charset="0"/>
                <a:hlinkClick r:id="rId6" action="ppaction://hlinksldjump"/>
              </a:rPr>
              <a:t>0 punkti</a:t>
            </a:r>
            <a:endParaRPr lang="lv-LV" sz="4400" dirty="0">
              <a:solidFill>
                <a:schemeClr val="tx1"/>
              </a:solidFill>
              <a:latin typeface="Impact" panose="020B0806030902050204" pitchFamily="34" charset="0"/>
            </a:endParaRPr>
          </a:p>
        </p:txBody>
      </p:sp>
      <p:sp>
        <p:nvSpPr>
          <p:cNvPr id="16" name="Taisnstūris ar noapaļotiem stūriem 15"/>
          <p:cNvSpPr/>
          <p:nvPr/>
        </p:nvSpPr>
        <p:spPr>
          <a:xfrm>
            <a:off x="4860032" y="4944113"/>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7" action="ppaction://hlinksldjump"/>
              </a:rPr>
              <a:t>6</a:t>
            </a:r>
            <a:r>
              <a:rPr lang="lv-LV" sz="4400" dirty="0" smtClean="0">
                <a:solidFill>
                  <a:schemeClr val="tx1"/>
                </a:solidFill>
                <a:latin typeface="Impact" panose="020B0806030902050204" pitchFamily="34" charset="0"/>
                <a:hlinkClick r:id="rId7" action="ppaction://hlinksldjump"/>
              </a:rPr>
              <a:t>0 punkti</a:t>
            </a:r>
            <a:endParaRPr lang="lv-LV" sz="4400" dirty="0">
              <a:solidFill>
                <a:schemeClr val="tx1"/>
              </a:solidFill>
              <a:latin typeface="Impact" panose="020B0806030902050204" pitchFamily="34" charset="0"/>
            </a:endParaRPr>
          </a:p>
        </p:txBody>
      </p:sp>
    </p:spTree>
    <p:extLst>
      <p:ext uri="{BB962C8B-B14F-4D97-AF65-F5344CB8AC3E}">
        <p14:creationId xmlns:p14="http://schemas.microsoft.com/office/powerpoint/2010/main" val="3609588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383129" y="233353"/>
            <a:ext cx="5184433" cy="1323439"/>
          </a:xfrm>
          <a:prstGeom prst="rect">
            <a:avLst/>
          </a:prstGeom>
          <a:noFill/>
        </p:spPr>
        <p:txBody>
          <a:bodyPr wrap="none" lIns="91440" tIns="45720" rIns="91440" bIns="45720">
            <a:spAutoFit/>
          </a:bodyPr>
          <a:lstStyle/>
          <a:p>
            <a:r>
              <a:rPr lang="lv-LV" sz="8000" cap="none" spc="0" dirty="0" smtClean="0">
                <a:ln w="17780" cmpd="sng">
                  <a:solidFill>
                    <a:schemeClr val="tx1"/>
                  </a:solidFill>
                  <a:prstDash val="solid"/>
                  <a:miter lim="800000"/>
                </a:ln>
                <a:solidFill>
                  <a:srgbClr val="FFC000"/>
                </a:solidFill>
                <a:latin typeface="Impact" panose="020B0806030902050204" pitchFamily="34" charset="0"/>
              </a:rPr>
              <a:t>M</a:t>
            </a:r>
            <a:r>
              <a:rPr lang="lv-LV" sz="8000" dirty="0" smtClean="0">
                <a:ln w="17780" cmpd="sng">
                  <a:solidFill>
                    <a:schemeClr val="tx1"/>
                  </a:solidFill>
                  <a:prstDash val="solid"/>
                  <a:miter lim="800000"/>
                </a:ln>
                <a:solidFill>
                  <a:srgbClr val="FFC000"/>
                </a:solidFill>
                <a:latin typeface="Impact" panose="020B0806030902050204" pitchFamily="34" charset="0"/>
              </a:rPr>
              <a:t>atemātika</a:t>
            </a:r>
            <a:endParaRPr lang="lv-LV" sz="8000" cap="none" spc="0" dirty="0" smtClean="0">
              <a:ln w="17780" cmpd="sng">
                <a:solidFill>
                  <a:schemeClr val="tx1"/>
                </a:solidFill>
                <a:prstDash val="solid"/>
                <a:miter lim="800000"/>
              </a:ln>
              <a:solidFill>
                <a:srgbClr val="FFC000"/>
              </a:solidFill>
              <a:latin typeface="Impact" panose="020B0806030902050204" pitchFamily="34" charset="0"/>
            </a:endParaRPr>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2</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18" name="Taisnstūris ar noapaļotiem stūriem 17"/>
          <p:cNvSpPr/>
          <p:nvPr/>
        </p:nvSpPr>
        <p:spPr>
          <a:xfrm>
            <a:off x="383129" y="1988840"/>
            <a:ext cx="8493893" cy="4536504"/>
          </a:xfrm>
          <a:prstGeom prst="round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lv-LV" sz="3200" dirty="0">
                <a:solidFill>
                  <a:schemeClr val="tx1"/>
                </a:solidFill>
              </a:rPr>
              <a:t>Spainī ir tikpat daudz ūdens, cik akvārijā, un tas ir trīs reizes vairāk nekā lejkannā. Akvārijā ir par 12 glāzēm vairāk ūdens nekā lejkannā. Cik glāžu ūdens ir spainī? </a:t>
            </a:r>
            <a:endParaRPr lang="lv-LV" sz="3200" dirty="0" smtClean="0">
              <a:solidFill>
                <a:schemeClr val="tx1"/>
              </a:solidFill>
            </a:endParaRPr>
          </a:p>
          <a:p>
            <a:pPr marL="2800350" lvl="5" indent="-514350" algn="just">
              <a:buFont typeface="+mj-lt"/>
              <a:buAutoNum type="alphaLcParenR"/>
            </a:pPr>
            <a:r>
              <a:rPr lang="lv-LV" sz="3200" dirty="0" smtClean="0">
                <a:solidFill>
                  <a:schemeClr val="tx1"/>
                </a:solidFill>
              </a:rPr>
              <a:t>16</a:t>
            </a:r>
            <a:endParaRPr lang="lv-LV" sz="3200" dirty="0">
              <a:solidFill>
                <a:schemeClr val="tx1"/>
              </a:solidFill>
            </a:endParaRPr>
          </a:p>
          <a:p>
            <a:pPr marL="2800350" lvl="5" indent="-514350" algn="just">
              <a:buFont typeface="+mj-lt"/>
              <a:buAutoNum type="alphaLcParenR"/>
            </a:pPr>
            <a:r>
              <a:rPr lang="lv-LV" sz="3200" dirty="0" smtClean="0">
                <a:solidFill>
                  <a:schemeClr val="tx1"/>
                </a:solidFill>
              </a:rPr>
              <a:t>18</a:t>
            </a:r>
          </a:p>
          <a:p>
            <a:pPr marL="2800350" lvl="5" indent="-514350" algn="just">
              <a:buFont typeface="+mj-lt"/>
              <a:buAutoNum type="alphaLcParenR"/>
            </a:pPr>
            <a:r>
              <a:rPr lang="lv-LV" sz="3200" dirty="0" smtClean="0">
                <a:solidFill>
                  <a:schemeClr val="tx1"/>
                </a:solidFill>
              </a:rPr>
              <a:t>20</a:t>
            </a:r>
          </a:p>
          <a:p>
            <a:pPr marL="2800350" lvl="5" indent="-514350" algn="just">
              <a:buFont typeface="+mj-lt"/>
              <a:buAutoNum type="alphaLcParenR"/>
            </a:pPr>
            <a:r>
              <a:rPr lang="lv-LV" sz="3200" dirty="0" smtClean="0">
                <a:solidFill>
                  <a:schemeClr val="tx1"/>
                </a:solidFill>
              </a:rPr>
              <a:t>22</a:t>
            </a:r>
          </a:p>
        </p:txBody>
      </p:sp>
    </p:spTree>
    <p:extLst>
      <p:ext uri="{BB962C8B-B14F-4D97-AF65-F5344CB8AC3E}">
        <p14:creationId xmlns:p14="http://schemas.microsoft.com/office/powerpoint/2010/main" val="16462695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10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251520" y="1988840"/>
            <a:ext cx="8625502" cy="460851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lv-LV" sz="3600" dirty="0">
                <a:solidFill>
                  <a:schemeClr val="tx1"/>
                </a:solidFill>
              </a:rPr>
              <a:t>Augi uzņem ogļskābo gāzi un pārvērš to organiskās vielās. Šo procesu atklāja un aprakstīja </a:t>
            </a:r>
            <a:r>
              <a:rPr lang="lv-LV" sz="3600" dirty="0" err="1">
                <a:solidFill>
                  <a:schemeClr val="tx1"/>
                </a:solidFill>
              </a:rPr>
              <a:t>Džozefs</a:t>
            </a:r>
            <a:r>
              <a:rPr lang="lv-LV" sz="3600" dirty="0">
                <a:solidFill>
                  <a:schemeClr val="tx1"/>
                </a:solidFill>
              </a:rPr>
              <a:t> </a:t>
            </a:r>
            <a:r>
              <a:rPr lang="lv-LV" sz="3600" dirty="0" err="1">
                <a:solidFill>
                  <a:schemeClr val="tx1"/>
                </a:solidFill>
              </a:rPr>
              <a:t>Prīstlijs</a:t>
            </a:r>
            <a:r>
              <a:rPr lang="lv-LV" sz="3600" dirty="0">
                <a:solidFill>
                  <a:schemeClr val="tx1"/>
                </a:solidFill>
              </a:rPr>
              <a:t>. Par kuru procesu ir runa</a:t>
            </a:r>
            <a:r>
              <a:rPr lang="lv-LV" sz="3600" dirty="0" smtClean="0">
                <a:solidFill>
                  <a:schemeClr val="tx1"/>
                </a:solidFill>
              </a:rPr>
              <a:t>?</a:t>
            </a:r>
          </a:p>
          <a:p>
            <a:pPr marL="971550" lvl="1" indent="-514350">
              <a:buFont typeface="+mj-lt"/>
              <a:buAutoNum type="alphaLcParenR"/>
            </a:pPr>
            <a:r>
              <a:rPr lang="lv-LV" sz="3600" dirty="0">
                <a:solidFill>
                  <a:schemeClr val="tx1"/>
                </a:solidFill>
              </a:rPr>
              <a:t>Par fotosintēzi</a:t>
            </a:r>
          </a:p>
          <a:p>
            <a:pPr marL="971550" lvl="1" indent="-514350">
              <a:buFont typeface="+mj-lt"/>
              <a:buAutoNum type="alphaLcParenR"/>
            </a:pPr>
            <a:r>
              <a:rPr lang="lv-LV" sz="3600" dirty="0">
                <a:solidFill>
                  <a:schemeClr val="tx1"/>
                </a:solidFill>
              </a:rPr>
              <a:t>Par elpošanu</a:t>
            </a:r>
          </a:p>
          <a:p>
            <a:pPr marL="971550" lvl="1" indent="-514350">
              <a:buFont typeface="+mj-lt"/>
              <a:buAutoNum type="alphaLcParenR"/>
            </a:pPr>
            <a:r>
              <a:rPr lang="lv-LV" sz="3600" dirty="0">
                <a:solidFill>
                  <a:schemeClr val="tx1"/>
                </a:solidFill>
              </a:rPr>
              <a:t>Par kairināmību</a:t>
            </a:r>
          </a:p>
          <a:p>
            <a:pPr marL="971550" lvl="1" indent="-514350">
              <a:buFont typeface="+mj-lt"/>
              <a:buAutoNum type="alphaLcParenR"/>
            </a:pPr>
            <a:r>
              <a:rPr lang="lv-LV" sz="3600" dirty="0">
                <a:solidFill>
                  <a:schemeClr val="tx1"/>
                </a:solidFill>
              </a:rPr>
              <a:t>Par augu </a:t>
            </a:r>
            <a:r>
              <a:rPr lang="lv-LV" sz="3600" dirty="0" smtClean="0">
                <a:solidFill>
                  <a:schemeClr val="tx1"/>
                </a:solidFill>
              </a:rPr>
              <a:t>gravitāciju</a:t>
            </a:r>
            <a:endParaRPr lang="lv-LV" sz="3600" dirty="0">
              <a:solidFill>
                <a:schemeClr val="tx1"/>
              </a:solidFill>
            </a:endParaRPr>
          </a:p>
        </p:txBody>
      </p:sp>
      <p:sp>
        <p:nvSpPr>
          <p:cNvPr id="5" name="Taisnstūris 4"/>
          <p:cNvSpPr/>
          <p:nvPr/>
        </p:nvSpPr>
        <p:spPr>
          <a:xfrm>
            <a:off x="0" y="254258"/>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tx1">
                    <a:lumMod val="65000"/>
                    <a:lumOff val="35000"/>
                  </a:schemeClr>
                </a:solidFill>
                <a:latin typeface="Impact" panose="020B0806030902050204" pitchFamily="34" charset="0"/>
              </a:rPr>
              <a:t>Dabas zinātnes</a:t>
            </a:r>
            <a:endParaRPr lang="lv-LV" sz="3600" cap="none" spc="0" dirty="0">
              <a:ln w="17780" cmpd="sng">
                <a:solidFill>
                  <a:schemeClr val="tx1"/>
                </a:solidFill>
                <a:prstDash val="solid"/>
                <a:miter lim="800000"/>
              </a:ln>
              <a:solidFill>
                <a:srgbClr val="92D050"/>
              </a:solidFill>
              <a:latin typeface="Impact" panose="020B0806030902050204" pitchFamily="34" charset="0"/>
            </a:endParaRPr>
          </a:p>
        </p:txBody>
      </p:sp>
    </p:spTree>
    <p:extLst>
      <p:ext uri="{BB962C8B-B14F-4D97-AF65-F5344CB8AC3E}">
        <p14:creationId xmlns:p14="http://schemas.microsoft.com/office/powerpoint/2010/main" val="13068593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10 punkti</a:t>
            </a:r>
            <a:endParaRPr lang="lv-LV" sz="4400" dirty="0">
              <a:solidFill>
                <a:schemeClr val="tx1"/>
              </a:solidFill>
              <a:latin typeface="Impact" panose="020B0806030902050204" pitchFamily="34" charset="0"/>
            </a:endParaRPr>
          </a:p>
        </p:txBody>
      </p:sp>
      <p:sp>
        <p:nvSpPr>
          <p:cNvPr id="5" name="Taisnstūris 4"/>
          <p:cNvSpPr/>
          <p:nvPr/>
        </p:nvSpPr>
        <p:spPr>
          <a:xfrm>
            <a:off x="0" y="254258"/>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tx1">
                    <a:lumMod val="65000"/>
                    <a:lumOff val="35000"/>
                  </a:schemeClr>
                </a:solidFill>
                <a:latin typeface="Impact" panose="020B0806030902050204" pitchFamily="34" charset="0"/>
              </a:rPr>
              <a:t>Dabas zinātnes</a:t>
            </a:r>
            <a:endParaRPr lang="lv-LV" sz="3600" cap="none" spc="0" dirty="0">
              <a:ln w="17780" cmpd="sng">
                <a:solidFill>
                  <a:schemeClr val="tx1"/>
                </a:solidFill>
                <a:prstDash val="solid"/>
                <a:miter lim="800000"/>
              </a:ln>
              <a:solidFill>
                <a:srgbClr val="92D050"/>
              </a:solidFill>
              <a:latin typeface="Impact" panose="020B0806030902050204" pitchFamily="34" charset="0"/>
            </a:endParaRPr>
          </a:p>
        </p:txBody>
      </p:sp>
      <p:sp>
        <p:nvSpPr>
          <p:cNvPr id="8" name="Taisnstūris ar noapaļotiem stūriem 7"/>
          <p:cNvSpPr/>
          <p:nvPr/>
        </p:nvSpPr>
        <p:spPr>
          <a:xfrm>
            <a:off x="179512" y="1988840"/>
            <a:ext cx="8625502" cy="460851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lv-LV" sz="3600" dirty="0">
                <a:solidFill>
                  <a:schemeClr val="tx1"/>
                </a:solidFill>
              </a:rPr>
              <a:t>Augi uzņem ogļskābo gāzi un pārvērš to organiskās vielās. Šo procesu atklāja un aprakstīja </a:t>
            </a:r>
            <a:r>
              <a:rPr lang="lv-LV" sz="3600" dirty="0" err="1">
                <a:solidFill>
                  <a:schemeClr val="tx1"/>
                </a:solidFill>
              </a:rPr>
              <a:t>Džozefs</a:t>
            </a:r>
            <a:r>
              <a:rPr lang="lv-LV" sz="3600" dirty="0">
                <a:solidFill>
                  <a:schemeClr val="tx1"/>
                </a:solidFill>
              </a:rPr>
              <a:t> </a:t>
            </a:r>
            <a:r>
              <a:rPr lang="lv-LV" sz="3600" dirty="0" err="1">
                <a:solidFill>
                  <a:schemeClr val="tx1"/>
                </a:solidFill>
              </a:rPr>
              <a:t>Prīstlijs</a:t>
            </a:r>
            <a:r>
              <a:rPr lang="lv-LV" sz="3600" dirty="0">
                <a:solidFill>
                  <a:schemeClr val="tx1"/>
                </a:solidFill>
              </a:rPr>
              <a:t>. Par kuru procesu ir runa</a:t>
            </a:r>
            <a:r>
              <a:rPr lang="lv-LV" sz="3600" dirty="0" smtClean="0">
                <a:solidFill>
                  <a:schemeClr val="tx1"/>
                </a:solidFill>
              </a:rPr>
              <a:t>?</a:t>
            </a:r>
          </a:p>
          <a:p>
            <a:pPr marL="971550" lvl="1" indent="-514350">
              <a:buFont typeface="+mj-lt"/>
              <a:buAutoNum type="alphaLcParenR"/>
            </a:pPr>
            <a:r>
              <a:rPr lang="lv-LV" sz="3600" b="1" dirty="0">
                <a:solidFill>
                  <a:schemeClr val="tx1"/>
                </a:solidFill>
              </a:rPr>
              <a:t>Par fotosintēzi</a:t>
            </a:r>
          </a:p>
          <a:p>
            <a:pPr marL="971550" lvl="1" indent="-514350">
              <a:buFont typeface="+mj-lt"/>
              <a:buAutoNum type="alphaLcParenR"/>
            </a:pPr>
            <a:r>
              <a:rPr lang="lv-LV" sz="3600" dirty="0">
                <a:solidFill>
                  <a:schemeClr val="tx1"/>
                </a:solidFill>
              </a:rPr>
              <a:t>Par elpošanu</a:t>
            </a:r>
          </a:p>
          <a:p>
            <a:pPr marL="971550" lvl="1" indent="-514350">
              <a:buFont typeface="+mj-lt"/>
              <a:buAutoNum type="alphaLcParenR"/>
            </a:pPr>
            <a:r>
              <a:rPr lang="lv-LV" sz="3600" dirty="0">
                <a:solidFill>
                  <a:schemeClr val="tx1"/>
                </a:solidFill>
              </a:rPr>
              <a:t>Par kairināmību</a:t>
            </a:r>
          </a:p>
          <a:p>
            <a:pPr marL="971550" lvl="1" indent="-514350">
              <a:buFont typeface="+mj-lt"/>
              <a:buAutoNum type="alphaLcParenR"/>
            </a:pPr>
            <a:r>
              <a:rPr lang="lv-LV" sz="3600" dirty="0">
                <a:solidFill>
                  <a:schemeClr val="tx1"/>
                </a:solidFill>
              </a:rPr>
              <a:t>Par augu </a:t>
            </a:r>
            <a:r>
              <a:rPr lang="lv-LV" sz="3600" dirty="0" smtClean="0">
                <a:solidFill>
                  <a:schemeClr val="tx1"/>
                </a:solidFill>
              </a:rPr>
              <a:t>gravitāciju</a:t>
            </a:r>
            <a:endParaRPr lang="lv-LV" sz="3600" dirty="0">
              <a:solidFill>
                <a:schemeClr val="tx1"/>
              </a:solidFill>
            </a:endParaRPr>
          </a:p>
        </p:txBody>
      </p:sp>
      <p:sp>
        <p:nvSpPr>
          <p:cNvPr id="7" name="Darbības poga: sākumlapa 6">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4338" name="Picture 2" descr="Attēlu rezultāti vaicājumam “photosynthesis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55860" y="3785296"/>
            <a:ext cx="3979847" cy="221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7024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2</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467544" y="1988840"/>
            <a:ext cx="8409478" cy="460851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3600" dirty="0"/>
              <a:t>Zinātnieks savu likumu atklāja pēc tam, kad viņam, sēžot zem ābeles, uzkrita uz galvas ābols. Par kuru zinātnieku ir runa?</a:t>
            </a:r>
          </a:p>
          <a:p>
            <a:pPr marL="1657350" lvl="2" indent="-742950">
              <a:buFont typeface="+mj-lt"/>
              <a:buAutoNum type="alphaLcParenR"/>
            </a:pPr>
            <a:r>
              <a:rPr lang="lv-LV" sz="3600" dirty="0"/>
              <a:t>Par </a:t>
            </a:r>
            <a:r>
              <a:rPr lang="lv-LV" sz="3600" dirty="0" err="1"/>
              <a:t>Einšteinu</a:t>
            </a:r>
            <a:endParaRPr lang="lv-LV" sz="3600" dirty="0"/>
          </a:p>
          <a:p>
            <a:pPr marL="1657350" lvl="2" indent="-742950">
              <a:buFont typeface="+mj-lt"/>
              <a:buAutoNum type="alphaLcParenR"/>
            </a:pPr>
            <a:r>
              <a:rPr lang="lv-LV" sz="3600" dirty="0"/>
              <a:t>Par Ņūtonu</a:t>
            </a:r>
          </a:p>
          <a:p>
            <a:pPr marL="1657350" lvl="2" indent="-742950">
              <a:buFont typeface="+mj-lt"/>
              <a:buAutoNum type="alphaLcParenR"/>
            </a:pPr>
            <a:r>
              <a:rPr lang="lv-LV" sz="3600" dirty="0"/>
              <a:t>Par </a:t>
            </a:r>
            <a:r>
              <a:rPr lang="lv-LV" sz="3600" dirty="0" err="1"/>
              <a:t>Linneju</a:t>
            </a:r>
            <a:endParaRPr lang="lv-LV" sz="3600" dirty="0"/>
          </a:p>
          <a:p>
            <a:pPr marL="1657350" lvl="2" indent="-742950">
              <a:buFont typeface="+mj-lt"/>
              <a:buAutoNum type="alphaLcParenR"/>
            </a:pPr>
            <a:r>
              <a:rPr lang="lv-LV" sz="3600" dirty="0"/>
              <a:t>Par </a:t>
            </a:r>
            <a:r>
              <a:rPr lang="lv-LV" sz="3600" dirty="0" smtClean="0"/>
              <a:t>Darvinu</a:t>
            </a:r>
            <a:endParaRPr lang="lv-LV" sz="3600" dirty="0"/>
          </a:p>
        </p:txBody>
      </p:sp>
      <p:sp>
        <p:nvSpPr>
          <p:cNvPr id="5" name="Taisnstūris 4"/>
          <p:cNvSpPr/>
          <p:nvPr/>
        </p:nvSpPr>
        <p:spPr>
          <a:xfrm>
            <a:off x="0" y="254258"/>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tx1">
                    <a:lumMod val="65000"/>
                    <a:lumOff val="35000"/>
                  </a:schemeClr>
                </a:solidFill>
                <a:latin typeface="Impact" panose="020B0806030902050204" pitchFamily="34" charset="0"/>
              </a:rPr>
              <a:t>Dabas zinātnes</a:t>
            </a:r>
            <a:endParaRPr lang="lv-LV" sz="3600" cap="none" spc="0" dirty="0">
              <a:ln w="17780" cmpd="sng">
                <a:solidFill>
                  <a:schemeClr val="tx1"/>
                </a:solidFill>
                <a:prstDash val="solid"/>
                <a:miter lim="800000"/>
              </a:ln>
              <a:solidFill>
                <a:srgbClr val="92D050"/>
              </a:solidFill>
              <a:latin typeface="Impact" panose="020B0806030902050204" pitchFamily="34" charset="0"/>
            </a:endParaRPr>
          </a:p>
        </p:txBody>
      </p:sp>
    </p:spTree>
    <p:extLst>
      <p:ext uri="{BB962C8B-B14F-4D97-AF65-F5344CB8AC3E}">
        <p14:creationId xmlns:p14="http://schemas.microsoft.com/office/powerpoint/2010/main" val="8458021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2</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5" name="Taisnstūris 4"/>
          <p:cNvSpPr/>
          <p:nvPr/>
        </p:nvSpPr>
        <p:spPr>
          <a:xfrm>
            <a:off x="0" y="254258"/>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tx1">
                    <a:lumMod val="65000"/>
                    <a:lumOff val="35000"/>
                  </a:schemeClr>
                </a:solidFill>
                <a:latin typeface="Impact" panose="020B0806030902050204" pitchFamily="34" charset="0"/>
              </a:rPr>
              <a:t>Dabas zinātnes</a:t>
            </a:r>
            <a:endParaRPr lang="lv-LV" sz="3600" cap="none" spc="0" dirty="0">
              <a:ln w="17780" cmpd="sng">
                <a:solidFill>
                  <a:schemeClr val="tx1"/>
                </a:solidFill>
                <a:prstDash val="solid"/>
                <a:miter lim="800000"/>
              </a:ln>
              <a:solidFill>
                <a:srgbClr val="92D050"/>
              </a:solidFill>
              <a:latin typeface="Impact" panose="020B0806030902050204" pitchFamily="34" charset="0"/>
            </a:endParaRPr>
          </a:p>
        </p:txBody>
      </p:sp>
      <p:sp>
        <p:nvSpPr>
          <p:cNvPr id="6" name="Taisnstūris ar noapaļotiem stūriem 5">
            <a:hlinkClick r:id="rId2" action="ppaction://hlinksldjump"/>
          </p:cNvPr>
          <p:cNvSpPr/>
          <p:nvPr/>
        </p:nvSpPr>
        <p:spPr>
          <a:xfrm>
            <a:off x="395536" y="1988840"/>
            <a:ext cx="8481486" cy="4608512"/>
          </a:xfrm>
          <a:prstGeom prst="roundRect">
            <a:avLst/>
          </a:prstGeom>
          <a:solidFill>
            <a:schemeClr val="accent5">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3600" dirty="0">
                <a:solidFill>
                  <a:schemeClr val="tx1"/>
                </a:solidFill>
              </a:rPr>
              <a:t>Zinātnieks savu likumu atklāja pēc tam, kad viņam, sēžot zem ābeles, uzkrita uz galvas ābols. Par kuru zinātnieku ir runa?</a:t>
            </a:r>
          </a:p>
          <a:p>
            <a:pPr marL="1657350" lvl="2" indent="-742950">
              <a:buFont typeface="+mj-lt"/>
              <a:buAutoNum type="alphaLcParenR"/>
            </a:pPr>
            <a:r>
              <a:rPr lang="lv-LV" sz="3600" dirty="0">
                <a:solidFill>
                  <a:schemeClr val="tx1"/>
                </a:solidFill>
              </a:rPr>
              <a:t>Par </a:t>
            </a:r>
            <a:r>
              <a:rPr lang="lv-LV" sz="3600" dirty="0" err="1">
                <a:solidFill>
                  <a:schemeClr val="tx1"/>
                </a:solidFill>
              </a:rPr>
              <a:t>Einšteinu</a:t>
            </a:r>
            <a:endParaRPr lang="lv-LV" sz="3600" dirty="0">
              <a:solidFill>
                <a:schemeClr val="tx1"/>
              </a:solidFill>
            </a:endParaRPr>
          </a:p>
          <a:p>
            <a:pPr marL="1657350" lvl="2" indent="-742950">
              <a:buFont typeface="+mj-lt"/>
              <a:buAutoNum type="alphaLcParenR"/>
            </a:pPr>
            <a:r>
              <a:rPr lang="lv-LV" sz="3600" b="1" dirty="0">
                <a:solidFill>
                  <a:schemeClr val="tx1"/>
                </a:solidFill>
              </a:rPr>
              <a:t>Par Ņūtonu</a:t>
            </a:r>
          </a:p>
          <a:p>
            <a:pPr marL="1657350" lvl="2" indent="-742950">
              <a:buFont typeface="+mj-lt"/>
              <a:buAutoNum type="alphaLcParenR"/>
            </a:pPr>
            <a:r>
              <a:rPr lang="lv-LV" sz="3600" dirty="0">
                <a:solidFill>
                  <a:schemeClr val="tx1"/>
                </a:solidFill>
              </a:rPr>
              <a:t>Par </a:t>
            </a:r>
            <a:r>
              <a:rPr lang="lv-LV" sz="3600" dirty="0" err="1">
                <a:solidFill>
                  <a:schemeClr val="tx1"/>
                </a:solidFill>
              </a:rPr>
              <a:t>Linneju</a:t>
            </a:r>
            <a:endParaRPr lang="lv-LV" sz="3600" dirty="0">
              <a:solidFill>
                <a:schemeClr val="tx1"/>
              </a:solidFill>
            </a:endParaRPr>
          </a:p>
          <a:p>
            <a:pPr marL="1657350" lvl="2" indent="-742950">
              <a:buFont typeface="+mj-lt"/>
              <a:buAutoNum type="alphaLcParenR"/>
            </a:pPr>
            <a:r>
              <a:rPr lang="lv-LV" sz="3600" dirty="0">
                <a:solidFill>
                  <a:schemeClr val="tx1"/>
                </a:solidFill>
              </a:rPr>
              <a:t>Par </a:t>
            </a:r>
            <a:r>
              <a:rPr lang="lv-LV" sz="3600" dirty="0" smtClean="0">
                <a:solidFill>
                  <a:schemeClr val="tx1"/>
                </a:solidFill>
              </a:rPr>
              <a:t>Darvinu</a:t>
            </a:r>
            <a:endParaRPr lang="lv-LV" sz="19900" dirty="0">
              <a:solidFill>
                <a:schemeClr val="tx1"/>
              </a:solidFill>
              <a:latin typeface="Impact" panose="020B0806030902050204" pitchFamily="34" charset="0"/>
            </a:endParaRPr>
          </a:p>
        </p:txBody>
      </p:sp>
      <p:sp>
        <p:nvSpPr>
          <p:cNvPr id="7" name="Darbības poga: sākumlapa 6">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5362" name="Picture 2" descr="Attēlu rezultāti vaicājumam “newton tree”"/>
          <p:cNvPicPr>
            <a:picLocks noChangeAspect="1" noChangeArrowheads="1"/>
          </p:cNvPicPr>
          <p:nvPr/>
        </p:nvPicPr>
        <p:blipFill rotWithShape="1">
          <a:blip r:embed="rId3">
            <a:extLst>
              <a:ext uri="{28A0092B-C50C-407E-A947-70E740481C1C}">
                <a14:useLocalDpi xmlns:a14="http://schemas.microsoft.com/office/drawing/2010/main" val="0"/>
              </a:ext>
            </a:extLst>
          </a:blip>
          <a:srcRect l="16870" t="17017" b="-4852"/>
          <a:stretch/>
        </p:blipFill>
        <p:spPr bwMode="auto">
          <a:xfrm>
            <a:off x="5220072" y="3963782"/>
            <a:ext cx="2498640" cy="264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0177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3</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971600" y="1988840"/>
            <a:ext cx="7128792" cy="43204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4000" dirty="0">
                <a:solidFill>
                  <a:schemeClr val="tx1"/>
                </a:solidFill>
              </a:rPr>
              <a:t>Ķīmisko elementu periodisko sistēmu atklāja:</a:t>
            </a:r>
          </a:p>
          <a:p>
            <a:pPr marL="1657350" lvl="2" indent="-742950">
              <a:buFont typeface="+mj-lt"/>
              <a:buAutoNum type="alphaLcParenR"/>
            </a:pPr>
            <a:r>
              <a:rPr lang="lv-LV" sz="4000" dirty="0" err="1">
                <a:solidFill>
                  <a:schemeClr val="tx1"/>
                </a:solidFill>
              </a:rPr>
              <a:t>Mendelis</a:t>
            </a:r>
            <a:endParaRPr lang="lv-LV" sz="4000" dirty="0">
              <a:solidFill>
                <a:schemeClr val="tx1"/>
              </a:solidFill>
            </a:endParaRPr>
          </a:p>
          <a:p>
            <a:pPr marL="1657350" lvl="2" indent="-742950">
              <a:buFont typeface="+mj-lt"/>
              <a:buAutoNum type="alphaLcParenR"/>
            </a:pPr>
            <a:r>
              <a:rPr lang="lv-LV" sz="4000" dirty="0" err="1">
                <a:solidFill>
                  <a:schemeClr val="tx1"/>
                </a:solidFill>
              </a:rPr>
              <a:t>Mendelsons</a:t>
            </a:r>
            <a:endParaRPr lang="lv-LV" sz="4000" dirty="0">
              <a:solidFill>
                <a:schemeClr val="tx1"/>
              </a:solidFill>
            </a:endParaRPr>
          </a:p>
          <a:p>
            <a:pPr marL="1657350" lvl="2" indent="-742950">
              <a:buFont typeface="+mj-lt"/>
              <a:buAutoNum type="alphaLcParenR"/>
            </a:pPr>
            <a:r>
              <a:rPr lang="lv-LV" sz="4000" dirty="0" err="1">
                <a:solidFill>
                  <a:schemeClr val="tx1"/>
                </a:solidFill>
              </a:rPr>
              <a:t>Mendeļejevs</a:t>
            </a:r>
            <a:endParaRPr lang="lv-LV" sz="4000" dirty="0">
              <a:solidFill>
                <a:schemeClr val="tx1"/>
              </a:solidFill>
            </a:endParaRPr>
          </a:p>
          <a:p>
            <a:pPr marL="1657350" lvl="2" indent="-742950">
              <a:buFont typeface="+mj-lt"/>
              <a:buAutoNum type="alphaLcParenR"/>
            </a:pPr>
            <a:r>
              <a:rPr lang="lv-LV" sz="4000" dirty="0" err="1" smtClean="0">
                <a:solidFill>
                  <a:schemeClr val="tx1"/>
                </a:solidFill>
              </a:rPr>
              <a:t>Mendelštams</a:t>
            </a:r>
            <a:endParaRPr lang="lv-LV" sz="4000" dirty="0">
              <a:solidFill>
                <a:schemeClr val="tx1"/>
              </a:solidFill>
              <a:latin typeface="Impact" panose="020B0806030902050204" pitchFamily="34" charset="0"/>
            </a:endParaRPr>
          </a:p>
        </p:txBody>
      </p:sp>
      <p:sp>
        <p:nvSpPr>
          <p:cNvPr id="5" name="Taisnstūris 4"/>
          <p:cNvSpPr/>
          <p:nvPr/>
        </p:nvSpPr>
        <p:spPr>
          <a:xfrm>
            <a:off x="0" y="254258"/>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tx1">
                    <a:lumMod val="65000"/>
                    <a:lumOff val="35000"/>
                  </a:schemeClr>
                </a:solidFill>
                <a:latin typeface="Impact" panose="020B0806030902050204" pitchFamily="34" charset="0"/>
              </a:rPr>
              <a:t>Dabas zinātnes</a:t>
            </a:r>
            <a:endParaRPr lang="lv-LV" sz="3600" cap="none" spc="0" dirty="0">
              <a:ln w="17780" cmpd="sng">
                <a:solidFill>
                  <a:schemeClr val="tx1"/>
                </a:solidFill>
                <a:prstDash val="solid"/>
                <a:miter lim="800000"/>
              </a:ln>
              <a:solidFill>
                <a:srgbClr val="92D050"/>
              </a:solidFill>
              <a:latin typeface="Impact" panose="020B0806030902050204" pitchFamily="34" charset="0"/>
            </a:endParaRPr>
          </a:p>
        </p:txBody>
      </p:sp>
    </p:spTree>
    <p:extLst>
      <p:ext uri="{BB962C8B-B14F-4D97-AF65-F5344CB8AC3E}">
        <p14:creationId xmlns:p14="http://schemas.microsoft.com/office/powerpoint/2010/main" val="39347676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3</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5" name="Taisnstūris 4"/>
          <p:cNvSpPr/>
          <p:nvPr/>
        </p:nvSpPr>
        <p:spPr>
          <a:xfrm>
            <a:off x="0" y="254258"/>
            <a:ext cx="6084168"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tx1">
                    <a:lumMod val="65000"/>
                    <a:lumOff val="35000"/>
                  </a:schemeClr>
                </a:solidFill>
                <a:latin typeface="Impact" panose="020B0806030902050204" pitchFamily="34" charset="0"/>
              </a:rPr>
              <a:t>Dabas zinātnes</a:t>
            </a:r>
            <a:endParaRPr lang="lv-LV" sz="3600" cap="none" spc="0" dirty="0">
              <a:ln w="17780" cmpd="sng">
                <a:solidFill>
                  <a:schemeClr val="tx1"/>
                </a:solidFill>
                <a:prstDash val="solid"/>
                <a:miter lim="800000"/>
              </a:ln>
              <a:solidFill>
                <a:srgbClr val="92D050"/>
              </a:solidFill>
              <a:latin typeface="Impact" panose="020B0806030902050204" pitchFamily="34" charset="0"/>
            </a:endParaRPr>
          </a:p>
        </p:txBody>
      </p:sp>
      <p:sp>
        <p:nvSpPr>
          <p:cNvPr id="6" name="Taisnstūris ar noapaļotiem stūriem 5">
            <a:hlinkClick r:id="rId2" action="ppaction://hlinksldjump"/>
          </p:cNvPr>
          <p:cNvSpPr/>
          <p:nvPr/>
        </p:nvSpPr>
        <p:spPr>
          <a:xfrm>
            <a:off x="971600" y="1988840"/>
            <a:ext cx="7128792" cy="4320480"/>
          </a:xfrm>
          <a:prstGeom prst="roundRect">
            <a:avLst/>
          </a:prstGeom>
          <a:solidFill>
            <a:schemeClr val="accent5">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4000" dirty="0">
                <a:solidFill>
                  <a:schemeClr val="tx1"/>
                </a:solidFill>
              </a:rPr>
              <a:t>Ķīmisko elementu periodisko sistēmu atklāja:</a:t>
            </a:r>
          </a:p>
          <a:p>
            <a:pPr marL="742950" indent="-742950">
              <a:buFont typeface="+mj-lt"/>
              <a:buAutoNum type="alphaLcParenR"/>
            </a:pPr>
            <a:r>
              <a:rPr lang="lv-LV" sz="4000" dirty="0" err="1">
                <a:solidFill>
                  <a:schemeClr val="tx1"/>
                </a:solidFill>
              </a:rPr>
              <a:t>Mendelis</a:t>
            </a:r>
            <a:endParaRPr lang="lv-LV" sz="4000" dirty="0">
              <a:solidFill>
                <a:schemeClr val="tx1"/>
              </a:solidFill>
            </a:endParaRPr>
          </a:p>
          <a:p>
            <a:pPr marL="742950" indent="-742950">
              <a:buFont typeface="+mj-lt"/>
              <a:buAutoNum type="alphaLcParenR"/>
            </a:pPr>
            <a:r>
              <a:rPr lang="lv-LV" sz="4000" dirty="0" err="1">
                <a:solidFill>
                  <a:schemeClr val="tx1"/>
                </a:solidFill>
              </a:rPr>
              <a:t>Mendelsons</a:t>
            </a:r>
            <a:endParaRPr lang="lv-LV" sz="4000" dirty="0">
              <a:solidFill>
                <a:schemeClr val="tx1"/>
              </a:solidFill>
            </a:endParaRPr>
          </a:p>
          <a:p>
            <a:pPr marL="742950" indent="-742950">
              <a:buFont typeface="+mj-lt"/>
              <a:buAutoNum type="alphaLcParenR"/>
            </a:pPr>
            <a:r>
              <a:rPr lang="lv-LV" sz="4000" b="1" dirty="0" err="1">
                <a:solidFill>
                  <a:schemeClr val="tx1"/>
                </a:solidFill>
              </a:rPr>
              <a:t>Mendeļejevs</a:t>
            </a:r>
            <a:endParaRPr lang="lv-LV" sz="4000" b="1" dirty="0">
              <a:solidFill>
                <a:schemeClr val="tx1"/>
              </a:solidFill>
            </a:endParaRPr>
          </a:p>
          <a:p>
            <a:pPr marL="742950" indent="-742950">
              <a:buFont typeface="+mj-lt"/>
              <a:buAutoNum type="alphaLcParenR"/>
            </a:pPr>
            <a:r>
              <a:rPr lang="lv-LV" sz="4000" dirty="0" err="1" smtClean="0">
                <a:solidFill>
                  <a:schemeClr val="tx1"/>
                </a:solidFill>
              </a:rPr>
              <a:t>Mendelštams</a:t>
            </a:r>
            <a:endParaRPr lang="lv-LV" sz="4000" dirty="0">
              <a:solidFill>
                <a:schemeClr val="tx1"/>
              </a:solidFill>
              <a:latin typeface="Impact" panose="020B0806030902050204" pitchFamily="34" charset="0"/>
            </a:endParaRPr>
          </a:p>
        </p:txBody>
      </p:sp>
      <p:sp>
        <p:nvSpPr>
          <p:cNvPr id="7" name="Darbības poga: sākumlapa 6">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AutoShape 2" descr="Attēlu rezultāti vaicājumam “mendeleye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Attēlu rezultāti vaicājumam “mendeleyev”"/>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0" name="Picture 6" descr="Saistīts attē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118" y="2996952"/>
            <a:ext cx="3420607" cy="285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7058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40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323528" y="1988840"/>
            <a:ext cx="8553494" cy="460851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4000" dirty="0">
                <a:solidFill>
                  <a:schemeClr val="tx1"/>
                </a:solidFill>
              </a:rPr>
              <a:t>Vīrusi ir sīkas daļiņas , kuru izmēri mērāmi </a:t>
            </a:r>
            <a:r>
              <a:rPr lang="lv-LV" sz="4000" dirty="0" err="1">
                <a:solidFill>
                  <a:schemeClr val="tx1"/>
                </a:solidFill>
              </a:rPr>
              <a:t>nanometros</a:t>
            </a:r>
            <a:r>
              <a:rPr lang="lv-LV" sz="4000" dirty="0">
                <a:solidFill>
                  <a:schemeClr val="tx1"/>
                </a:solidFill>
              </a:rPr>
              <a:t>. Tos atklāja un izpētīja:</a:t>
            </a:r>
          </a:p>
          <a:p>
            <a:pPr marL="2114550" lvl="3" indent="-742950">
              <a:buFont typeface="+mj-lt"/>
              <a:buAutoNum type="alphaLcParenR"/>
            </a:pPr>
            <a:r>
              <a:rPr lang="lv-LV" sz="4000" dirty="0" err="1">
                <a:solidFill>
                  <a:schemeClr val="tx1"/>
                </a:solidFill>
              </a:rPr>
              <a:t>Ivanovskis</a:t>
            </a:r>
            <a:endParaRPr lang="lv-LV" sz="4000" dirty="0">
              <a:solidFill>
                <a:schemeClr val="tx1"/>
              </a:solidFill>
            </a:endParaRPr>
          </a:p>
          <a:p>
            <a:pPr marL="2114550" lvl="3" indent="-742950">
              <a:buFont typeface="+mj-lt"/>
              <a:buAutoNum type="alphaLcParenR"/>
            </a:pPr>
            <a:r>
              <a:rPr lang="lv-LV" sz="4000" dirty="0" err="1">
                <a:solidFill>
                  <a:schemeClr val="tx1"/>
                </a:solidFill>
              </a:rPr>
              <a:t>Hārvijs</a:t>
            </a:r>
            <a:endParaRPr lang="lv-LV" sz="4000" dirty="0">
              <a:solidFill>
                <a:schemeClr val="tx1"/>
              </a:solidFill>
            </a:endParaRPr>
          </a:p>
          <a:p>
            <a:pPr marL="2114550" lvl="3" indent="-742950">
              <a:buFont typeface="+mj-lt"/>
              <a:buAutoNum type="alphaLcParenR"/>
            </a:pPr>
            <a:r>
              <a:rPr lang="lv-LV" sz="4000" dirty="0" err="1">
                <a:solidFill>
                  <a:schemeClr val="tx1"/>
                </a:solidFill>
              </a:rPr>
              <a:t>Vezālijs</a:t>
            </a:r>
            <a:endParaRPr lang="lv-LV" sz="4000" dirty="0">
              <a:solidFill>
                <a:schemeClr val="tx1"/>
              </a:solidFill>
            </a:endParaRPr>
          </a:p>
          <a:p>
            <a:pPr marL="2114550" lvl="3" indent="-742950">
              <a:buFont typeface="+mj-lt"/>
              <a:buAutoNum type="alphaLcParenR"/>
            </a:pPr>
            <a:r>
              <a:rPr lang="lv-LV" sz="4000" dirty="0" err="1" smtClean="0">
                <a:solidFill>
                  <a:schemeClr val="tx1"/>
                </a:solidFill>
              </a:rPr>
              <a:t>Viruss</a:t>
            </a:r>
            <a:endParaRPr lang="lv-LV" sz="4000" dirty="0">
              <a:solidFill>
                <a:schemeClr val="tx1"/>
              </a:solidFill>
              <a:latin typeface="Impact" panose="020B0806030902050204" pitchFamily="34" charset="0"/>
            </a:endParaRPr>
          </a:p>
        </p:txBody>
      </p:sp>
      <p:sp>
        <p:nvSpPr>
          <p:cNvPr id="5" name="Taisnstūris 4"/>
          <p:cNvSpPr/>
          <p:nvPr/>
        </p:nvSpPr>
        <p:spPr>
          <a:xfrm>
            <a:off x="0" y="254258"/>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tx1">
                    <a:lumMod val="65000"/>
                    <a:lumOff val="35000"/>
                  </a:schemeClr>
                </a:solidFill>
                <a:latin typeface="Impact" panose="020B0806030902050204" pitchFamily="34" charset="0"/>
              </a:rPr>
              <a:t>Dabas zinātnes</a:t>
            </a:r>
            <a:endParaRPr lang="lv-LV" sz="3600" cap="none" spc="0" dirty="0">
              <a:ln w="17780" cmpd="sng">
                <a:solidFill>
                  <a:schemeClr val="tx1"/>
                </a:solidFill>
                <a:prstDash val="solid"/>
                <a:miter lim="800000"/>
              </a:ln>
              <a:solidFill>
                <a:srgbClr val="92D050"/>
              </a:solidFill>
              <a:latin typeface="Impact" panose="020B0806030902050204" pitchFamily="34" charset="0"/>
            </a:endParaRPr>
          </a:p>
        </p:txBody>
      </p:sp>
    </p:spTree>
    <p:extLst>
      <p:ext uri="{BB962C8B-B14F-4D97-AF65-F5344CB8AC3E}">
        <p14:creationId xmlns:p14="http://schemas.microsoft.com/office/powerpoint/2010/main" val="36920493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4</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5" name="Taisnstūris 4"/>
          <p:cNvSpPr/>
          <p:nvPr/>
        </p:nvSpPr>
        <p:spPr>
          <a:xfrm>
            <a:off x="0" y="254258"/>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tx1">
                    <a:lumMod val="65000"/>
                    <a:lumOff val="35000"/>
                  </a:schemeClr>
                </a:solidFill>
                <a:latin typeface="Impact" panose="020B0806030902050204" pitchFamily="34" charset="0"/>
              </a:rPr>
              <a:t>Dabas zinātnes</a:t>
            </a:r>
            <a:endParaRPr lang="lv-LV" sz="3600" cap="none" spc="0" dirty="0">
              <a:ln w="17780" cmpd="sng">
                <a:solidFill>
                  <a:schemeClr val="tx1"/>
                </a:solidFill>
                <a:prstDash val="solid"/>
                <a:miter lim="800000"/>
              </a:ln>
              <a:solidFill>
                <a:srgbClr val="92D050"/>
              </a:solidFill>
              <a:latin typeface="Impact" panose="020B0806030902050204" pitchFamily="34" charset="0"/>
            </a:endParaRPr>
          </a:p>
        </p:txBody>
      </p:sp>
      <p:sp>
        <p:nvSpPr>
          <p:cNvPr id="6" name="Taisnstūris ar noapaļotiem stūriem 5">
            <a:hlinkClick r:id="rId2" action="ppaction://hlinksldjump"/>
          </p:cNvPr>
          <p:cNvSpPr/>
          <p:nvPr/>
        </p:nvSpPr>
        <p:spPr>
          <a:xfrm>
            <a:off x="395536" y="1988840"/>
            <a:ext cx="8208912" cy="4608512"/>
          </a:xfrm>
          <a:prstGeom prst="roundRect">
            <a:avLst/>
          </a:prstGeom>
          <a:solidFill>
            <a:schemeClr val="accent5">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4000" dirty="0">
                <a:solidFill>
                  <a:schemeClr val="tx1"/>
                </a:solidFill>
              </a:rPr>
              <a:t>Vīrusi ir sīkas daļiņas , kuru izmēri mērāmi </a:t>
            </a:r>
            <a:r>
              <a:rPr lang="lv-LV" sz="4000" dirty="0" err="1">
                <a:solidFill>
                  <a:schemeClr val="tx1"/>
                </a:solidFill>
              </a:rPr>
              <a:t>nanometros</a:t>
            </a:r>
            <a:r>
              <a:rPr lang="lv-LV" sz="4000" dirty="0">
                <a:solidFill>
                  <a:schemeClr val="tx1"/>
                </a:solidFill>
              </a:rPr>
              <a:t>. Tos atklāja un izpētīja:</a:t>
            </a:r>
          </a:p>
          <a:p>
            <a:pPr marL="1200150" lvl="1" indent="-742950">
              <a:buFont typeface="+mj-lt"/>
              <a:buAutoNum type="alphaLcParenR"/>
            </a:pPr>
            <a:r>
              <a:rPr lang="lv-LV" sz="4000" b="1" dirty="0" err="1">
                <a:solidFill>
                  <a:schemeClr val="tx1"/>
                </a:solidFill>
              </a:rPr>
              <a:t>Ivanovskis</a:t>
            </a:r>
            <a:endParaRPr lang="lv-LV" sz="4000" b="1" dirty="0">
              <a:solidFill>
                <a:schemeClr val="tx1"/>
              </a:solidFill>
            </a:endParaRPr>
          </a:p>
          <a:p>
            <a:pPr marL="1200150" lvl="1" indent="-742950">
              <a:buFont typeface="+mj-lt"/>
              <a:buAutoNum type="alphaLcParenR"/>
            </a:pPr>
            <a:r>
              <a:rPr lang="lv-LV" sz="4000" dirty="0" err="1">
                <a:solidFill>
                  <a:schemeClr val="tx1"/>
                </a:solidFill>
              </a:rPr>
              <a:t>Hārvijs</a:t>
            </a:r>
            <a:endParaRPr lang="lv-LV" sz="4000" dirty="0">
              <a:solidFill>
                <a:schemeClr val="tx1"/>
              </a:solidFill>
            </a:endParaRPr>
          </a:p>
          <a:p>
            <a:pPr marL="1200150" lvl="1" indent="-742950">
              <a:buFont typeface="+mj-lt"/>
              <a:buAutoNum type="alphaLcParenR"/>
            </a:pPr>
            <a:r>
              <a:rPr lang="lv-LV" sz="4000" dirty="0" err="1">
                <a:solidFill>
                  <a:schemeClr val="tx1"/>
                </a:solidFill>
              </a:rPr>
              <a:t>Vezālijs</a:t>
            </a:r>
            <a:endParaRPr lang="lv-LV" sz="4000" dirty="0">
              <a:solidFill>
                <a:schemeClr val="tx1"/>
              </a:solidFill>
            </a:endParaRPr>
          </a:p>
          <a:p>
            <a:pPr marL="1200150" lvl="1" indent="-742950">
              <a:buFont typeface="+mj-lt"/>
              <a:buAutoNum type="alphaLcParenR"/>
            </a:pPr>
            <a:r>
              <a:rPr lang="lv-LV" sz="4000" dirty="0" err="1" smtClean="0">
                <a:solidFill>
                  <a:schemeClr val="tx1"/>
                </a:solidFill>
              </a:rPr>
              <a:t>Viruss</a:t>
            </a:r>
            <a:endParaRPr lang="lv-LV" sz="4000" dirty="0">
              <a:solidFill>
                <a:schemeClr val="tx1"/>
              </a:solidFill>
              <a:latin typeface="Impact" panose="020B0806030902050204" pitchFamily="34" charset="0"/>
            </a:endParaRPr>
          </a:p>
        </p:txBody>
      </p:sp>
      <p:sp>
        <p:nvSpPr>
          <p:cNvPr id="7" name="Darbības poga: sākumlapa 6">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7410" name="Picture 2" descr="Attēlu rezultāti vaicājumam “ivanovski viru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032" y="3429000"/>
            <a:ext cx="2533255" cy="307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0762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5</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251520" y="1700808"/>
            <a:ext cx="8784976" cy="504056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3200" dirty="0">
                <a:solidFill>
                  <a:schemeClr val="tx1"/>
                </a:solidFill>
              </a:rPr>
              <a:t>Šis itāļu dabaszinātnieks veicis daudzveidīgus pētījumus par dzīvo organismu uzbūvi. Viņš pirmais aprakstīja sīkus kamoliņus nierēs, kā arī kukaiņu izvadorgānus- īpašus vadus. Abi šie elementi nosaukti viņa vārdā. Par kuru zinātnieku ir runa?</a:t>
            </a:r>
          </a:p>
          <a:p>
            <a:pPr marL="1428750" lvl="2" indent="-514350" algn="just">
              <a:buFont typeface="+mj-lt"/>
              <a:buAutoNum type="alphaLcParenR"/>
            </a:pPr>
            <a:r>
              <a:rPr lang="lv-LV" sz="3200" dirty="0">
                <a:solidFill>
                  <a:schemeClr val="tx1"/>
                </a:solidFill>
              </a:rPr>
              <a:t>Par </a:t>
            </a:r>
            <a:r>
              <a:rPr lang="lv-LV" sz="3200" dirty="0" err="1">
                <a:solidFill>
                  <a:schemeClr val="tx1"/>
                </a:solidFill>
              </a:rPr>
              <a:t>Goldži</a:t>
            </a:r>
            <a:endParaRPr lang="lv-LV" sz="3200" dirty="0">
              <a:solidFill>
                <a:schemeClr val="tx1"/>
              </a:solidFill>
            </a:endParaRPr>
          </a:p>
          <a:p>
            <a:pPr marL="1428750" lvl="2" indent="-514350" algn="just">
              <a:buFont typeface="+mj-lt"/>
              <a:buAutoNum type="alphaLcParenR"/>
            </a:pPr>
            <a:r>
              <a:rPr lang="lv-LV" sz="3200" dirty="0">
                <a:solidFill>
                  <a:schemeClr val="tx1"/>
                </a:solidFill>
              </a:rPr>
              <a:t>Par </a:t>
            </a:r>
            <a:r>
              <a:rPr lang="lv-LV" sz="3200" dirty="0" err="1">
                <a:solidFill>
                  <a:schemeClr val="tx1"/>
                </a:solidFill>
              </a:rPr>
              <a:t>Boumenu</a:t>
            </a:r>
            <a:endParaRPr lang="lv-LV" sz="3200" dirty="0">
              <a:solidFill>
                <a:schemeClr val="tx1"/>
              </a:solidFill>
            </a:endParaRPr>
          </a:p>
          <a:p>
            <a:pPr marL="1428750" lvl="2" indent="-514350" algn="just">
              <a:buFont typeface="+mj-lt"/>
              <a:buAutoNum type="alphaLcParenR"/>
            </a:pPr>
            <a:r>
              <a:rPr lang="lv-LV" sz="3200" dirty="0">
                <a:solidFill>
                  <a:schemeClr val="tx1"/>
                </a:solidFill>
              </a:rPr>
              <a:t>Par </a:t>
            </a:r>
            <a:r>
              <a:rPr lang="lv-LV" sz="3200" dirty="0" err="1">
                <a:solidFill>
                  <a:schemeClr val="tx1"/>
                </a:solidFill>
              </a:rPr>
              <a:t>Vezāliju</a:t>
            </a:r>
            <a:endParaRPr lang="lv-LV" sz="3200" dirty="0">
              <a:solidFill>
                <a:schemeClr val="tx1"/>
              </a:solidFill>
            </a:endParaRPr>
          </a:p>
          <a:p>
            <a:pPr marL="1428750" lvl="2" indent="-514350" algn="just">
              <a:buFont typeface="+mj-lt"/>
              <a:buAutoNum type="alphaLcParenR"/>
            </a:pPr>
            <a:r>
              <a:rPr lang="lv-LV" sz="3200" dirty="0">
                <a:solidFill>
                  <a:schemeClr val="tx1"/>
                </a:solidFill>
              </a:rPr>
              <a:t>Par </a:t>
            </a:r>
            <a:r>
              <a:rPr lang="lv-LV" sz="3200" dirty="0" err="1" smtClean="0">
                <a:solidFill>
                  <a:schemeClr val="tx1"/>
                </a:solidFill>
              </a:rPr>
              <a:t>Malpīgiju</a:t>
            </a:r>
            <a:endParaRPr lang="lv-LV" sz="3200" dirty="0">
              <a:solidFill>
                <a:schemeClr val="tx1"/>
              </a:solidFill>
            </a:endParaRPr>
          </a:p>
        </p:txBody>
      </p:sp>
      <p:sp>
        <p:nvSpPr>
          <p:cNvPr id="5" name="Taisnstūris 4"/>
          <p:cNvSpPr/>
          <p:nvPr/>
        </p:nvSpPr>
        <p:spPr>
          <a:xfrm>
            <a:off x="0" y="254258"/>
            <a:ext cx="6084168"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tx1">
                    <a:lumMod val="65000"/>
                    <a:lumOff val="35000"/>
                  </a:schemeClr>
                </a:solidFill>
                <a:latin typeface="Impact" panose="020B0806030902050204" pitchFamily="34" charset="0"/>
              </a:rPr>
              <a:t>Dabas zinātnes</a:t>
            </a:r>
            <a:endParaRPr lang="lv-LV" sz="3600" cap="none" spc="0" dirty="0">
              <a:ln w="17780" cmpd="sng">
                <a:solidFill>
                  <a:schemeClr val="tx1"/>
                </a:solidFill>
                <a:prstDash val="solid"/>
                <a:miter lim="800000"/>
              </a:ln>
              <a:solidFill>
                <a:srgbClr val="92D050"/>
              </a:solidFill>
              <a:latin typeface="Impact" panose="020B0806030902050204" pitchFamily="34" charset="0"/>
            </a:endParaRPr>
          </a:p>
        </p:txBody>
      </p:sp>
    </p:spTree>
    <p:extLst>
      <p:ext uri="{BB962C8B-B14F-4D97-AF65-F5344CB8AC3E}">
        <p14:creationId xmlns:p14="http://schemas.microsoft.com/office/powerpoint/2010/main" val="32370913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5</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5" name="Taisnstūris 4"/>
          <p:cNvSpPr/>
          <p:nvPr/>
        </p:nvSpPr>
        <p:spPr>
          <a:xfrm>
            <a:off x="0" y="254258"/>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tx1">
                    <a:lumMod val="65000"/>
                    <a:lumOff val="35000"/>
                  </a:schemeClr>
                </a:solidFill>
                <a:latin typeface="Impact" panose="020B0806030902050204" pitchFamily="34" charset="0"/>
              </a:rPr>
              <a:t>Dabas zinātnes</a:t>
            </a:r>
            <a:endParaRPr lang="lv-LV" sz="3600" cap="none" spc="0" dirty="0">
              <a:ln w="17780" cmpd="sng">
                <a:solidFill>
                  <a:schemeClr val="tx1"/>
                </a:solidFill>
                <a:prstDash val="solid"/>
                <a:miter lim="800000"/>
              </a:ln>
              <a:solidFill>
                <a:srgbClr val="92D050"/>
              </a:solidFill>
              <a:latin typeface="Impact" panose="020B0806030902050204" pitchFamily="34" charset="0"/>
            </a:endParaRPr>
          </a:p>
        </p:txBody>
      </p:sp>
      <p:sp>
        <p:nvSpPr>
          <p:cNvPr id="8" name="Taisnstūris ar noapaļotiem stūriem 7"/>
          <p:cNvSpPr/>
          <p:nvPr/>
        </p:nvSpPr>
        <p:spPr>
          <a:xfrm>
            <a:off x="251520" y="1700808"/>
            <a:ext cx="8784976" cy="504056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3200" dirty="0">
                <a:solidFill>
                  <a:schemeClr val="tx1"/>
                </a:solidFill>
              </a:rPr>
              <a:t>Šis itāļu dabaszinātnieks veicis daudzveidīgus pētījumus par dzīvo organismu uzbūvi. Viņš pirmais aprakstīja sīkus kamoliņus nierēs, kā arī kukaiņu </a:t>
            </a:r>
            <a:r>
              <a:rPr lang="lv-LV" sz="3200" dirty="0" smtClean="0">
                <a:solidFill>
                  <a:schemeClr val="tx1"/>
                </a:solidFill>
              </a:rPr>
              <a:t>izvadorgānus - </a:t>
            </a:r>
            <a:r>
              <a:rPr lang="lv-LV" sz="3200" dirty="0">
                <a:solidFill>
                  <a:schemeClr val="tx1"/>
                </a:solidFill>
              </a:rPr>
              <a:t>īpašus vadus. Abi šie elementi nosaukti viņa vārdā. Par kuru zinātnieku ir runa?</a:t>
            </a:r>
          </a:p>
          <a:p>
            <a:pPr marL="1428750" lvl="2" indent="-514350" algn="just">
              <a:buFont typeface="+mj-lt"/>
              <a:buAutoNum type="alphaLcParenR"/>
            </a:pPr>
            <a:r>
              <a:rPr lang="lv-LV" sz="3200" dirty="0">
                <a:solidFill>
                  <a:schemeClr val="tx1"/>
                </a:solidFill>
              </a:rPr>
              <a:t>Par </a:t>
            </a:r>
            <a:r>
              <a:rPr lang="lv-LV" sz="3200" dirty="0" err="1">
                <a:solidFill>
                  <a:schemeClr val="tx1"/>
                </a:solidFill>
              </a:rPr>
              <a:t>Goldži</a:t>
            </a:r>
            <a:endParaRPr lang="lv-LV" sz="3200" dirty="0">
              <a:solidFill>
                <a:schemeClr val="tx1"/>
              </a:solidFill>
            </a:endParaRPr>
          </a:p>
          <a:p>
            <a:pPr marL="1428750" lvl="2" indent="-514350" algn="just">
              <a:buFont typeface="+mj-lt"/>
              <a:buAutoNum type="alphaLcParenR"/>
            </a:pPr>
            <a:r>
              <a:rPr lang="lv-LV" sz="3200" dirty="0">
                <a:solidFill>
                  <a:schemeClr val="tx1"/>
                </a:solidFill>
              </a:rPr>
              <a:t>Par </a:t>
            </a:r>
            <a:r>
              <a:rPr lang="lv-LV" sz="3200" dirty="0" err="1">
                <a:solidFill>
                  <a:schemeClr val="tx1"/>
                </a:solidFill>
              </a:rPr>
              <a:t>Boumenu</a:t>
            </a:r>
            <a:endParaRPr lang="lv-LV" sz="3200" dirty="0">
              <a:solidFill>
                <a:schemeClr val="tx1"/>
              </a:solidFill>
            </a:endParaRPr>
          </a:p>
          <a:p>
            <a:pPr marL="1428750" lvl="2" indent="-514350" algn="just">
              <a:buFont typeface="+mj-lt"/>
              <a:buAutoNum type="alphaLcParenR"/>
            </a:pPr>
            <a:r>
              <a:rPr lang="lv-LV" sz="3200" dirty="0">
                <a:solidFill>
                  <a:schemeClr val="tx1"/>
                </a:solidFill>
              </a:rPr>
              <a:t>Par </a:t>
            </a:r>
            <a:r>
              <a:rPr lang="lv-LV" sz="3200" dirty="0" err="1">
                <a:solidFill>
                  <a:schemeClr val="tx1"/>
                </a:solidFill>
              </a:rPr>
              <a:t>Vezāliju</a:t>
            </a:r>
            <a:endParaRPr lang="lv-LV" sz="3200" dirty="0">
              <a:solidFill>
                <a:schemeClr val="tx1"/>
              </a:solidFill>
            </a:endParaRPr>
          </a:p>
          <a:p>
            <a:pPr marL="1428750" lvl="2" indent="-514350" algn="just">
              <a:buFont typeface="+mj-lt"/>
              <a:buAutoNum type="alphaLcParenR"/>
            </a:pPr>
            <a:r>
              <a:rPr lang="lv-LV" sz="3200" b="1" dirty="0">
                <a:solidFill>
                  <a:schemeClr val="tx1"/>
                </a:solidFill>
              </a:rPr>
              <a:t>Par </a:t>
            </a:r>
            <a:r>
              <a:rPr lang="lv-LV" sz="3200" b="1" dirty="0" err="1" smtClean="0">
                <a:solidFill>
                  <a:schemeClr val="tx1"/>
                </a:solidFill>
              </a:rPr>
              <a:t>Malpīgiju</a:t>
            </a:r>
            <a:endParaRPr lang="lv-LV" sz="3200" b="1" dirty="0">
              <a:solidFill>
                <a:schemeClr val="tx1"/>
              </a:solidFill>
            </a:endParaRPr>
          </a:p>
        </p:txBody>
      </p:sp>
      <p:sp>
        <p:nvSpPr>
          <p:cNvPr id="7" name="Darbības poga: sākumlapa 6">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AutoShape 2" descr="Attēlu rezultāti vaicājumam “malpigh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6" name="Picture 4" descr="Saistīts attēls"/>
          <p:cNvPicPr>
            <a:picLocks noChangeAspect="1" noChangeArrowheads="1"/>
          </p:cNvPicPr>
          <p:nvPr/>
        </p:nvPicPr>
        <p:blipFill rotWithShape="1">
          <a:blip r:embed="rId3">
            <a:extLst>
              <a:ext uri="{28A0092B-C50C-407E-A947-70E740481C1C}">
                <a14:useLocalDpi xmlns:a14="http://schemas.microsoft.com/office/drawing/2010/main" val="0"/>
              </a:ext>
            </a:extLst>
          </a:blip>
          <a:srcRect r="17355" b="14812"/>
          <a:stretch/>
        </p:blipFill>
        <p:spPr bwMode="auto">
          <a:xfrm>
            <a:off x="5567827" y="4322944"/>
            <a:ext cx="1874902" cy="243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505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383129" y="233353"/>
            <a:ext cx="5184433" cy="1323439"/>
          </a:xfrm>
          <a:prstGeom prst="rect">
            <a:avLst/>
          </a:prstGeom>
          <a:noFill/>
        </p:spPr>
        <p:txBody>
          <a:bodyPr wrap="none" lIns="91440" tIns="45720" rIns="91440" bIns="45720">
            <a:spAutoFit/>
          </a:bodyPr>
          <a:lstStyle/>
          <a:p>
            <a:r>
              <a:rPr lang="lv-LV" sz="8000" cap="none" spc="0" dirty="0" smtClean="0">
                <a:ln w="17780" cmpd="sng">
                  <a:solidFill>
                    <a:schemeClr val="tx1"/>
                  </a:solidFill>
                  <a:prstDash val="solid"/>
                  <a:miter lim="800000"/>
                </a:ln>
                <a:solidFill>
                  <a:srgbClr val="FFC000"/>
                </a:solidFill>
                <a:latin typeface="Impact" panose="020B0806030902050204" pitchFamily="34" charset="0"/>
              </a:rPr>
              <a:t>M</a:t>
            </a:r>
            <a:r>
              <a:rPr lang="lv-LV" sz="8000" dirty="0" smtClean="0">
                <a:ln w="17780" cmpd="sng">
                  <a:solidFill>
                    <a:schemeClr val="tx1"/>
                  </a:solidFill>
                  <a:prstDash val="solid"/>
                  <a:miter lim="800000"/>
                </a:ln>
                <a:solidFill>
                  <a:srgbClr val="FFC000"/>
                </a:solidFill>
                <a:latin typeface="Impact" panose="020B0806030902050204" pitchFamily="34" charset="0"/>
              </a:rPr>
              <a:t>atemātika</a:t>
            </a:r>
            <a:endParaRPr lang="lv-LV" sz="8000" cap="none" spc="0" dirty="0" smtClean="0">
              <a:ln w="17780" cmpd="sng">
                <a:solidFill>
                  <a:schemeClr val="tx1"/>
                </a:solidFill>
                <a:prstDash val="solid"/>
                <a:miter lim="800000"/>
              </a:ln>
              <a:solidFill>
                <a:srgbClr val="FFC000"/>
              </a:solidFill>
              <a:latin typeface="Impact" panose="020B0806030902050204" pitchFamily="34" charset="0"/>
            </a:endParaRPr>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2</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7" name="Taisnstūris ar noapaļotiem stūriem 6"/>
          <p:cNvSpPr/>
          <p:nvPr/>
        </p:nvSpPr>
        <p:spPr>
          <a:xfrm>
            <a:off x="383129" y="1988840"/>
            <a:ext cx="8493893" cy="4536504"/>
          </a:xfrm>
          <a:prstGeom prst="roundRect">
            <a:avLst/>
          </a:prstGeom>
          <a:solidFill>
            <a:schemeClr val="accent6">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lv-LV" sz="3200" dirty="0">
                <a:solidFill>
                  <a:schemeClr val="tx1"/>
                </a:solidFill>
              </a:rPr>
              <a:t>Spainī ir tikpat daudz ūdens, cik akvārijā, un tas ir trīs reizes vairāk nekā lejkannā. Akvārijā ir par 12 glāzēm vairāk ūdens nekā lejkannā. Cik glāžu ūdens ir spainī? </a:t>
            </a:r>
            <a:endParaRPr lang="lv-LV" sz="3200" dirty="0" smtClean="0">
              <a:solidFill>
                <a:schemeClr val="tx1"/>
              </a:solidFill>
            </a:endParaRPr>
          </a:p>
          <a:p>
            <a:pPr marL="2800350" lvl="5" indent="-514350" algn="just">
              <a:buFont typeface="+mj-lt"/>
              <a:buAutoNum type="alphaLcParenR"/>
            </a:pPr>
            <a:r>
              <a:rPr lang="lv-LV" sz="3200" dirty="0" smtClean="0">
                <a:solidFill>
                  <a:schemeClr val="tx1"/>
                </a:solidFill>
              </a:rPr>
              <a:t>16</a:t>
            </a:r>
            <a:endParaRPr lang="lv-LV" sz="3200" dirty="0">
              <a:solidFill>
                <a:schemeClr val="tx1"/>
              </a:solidFill>
            </a:endParaRPr>
          </a:p>
          <a:p>
            <a:pPr marL="2800350" lvl="5" indent="-514350" algn="just">
              <a:buFont typeface="+mj-lt"/>
              <a:buAutoNum type="alphaLcParenR"/>
            </a:pPr>
            <a:r>
              <a:rPr lang="lv-LV" sz="3200" b="1" dirty="0" smtClean="0">
                <a:solidFill>
                  <a:schemeClr val="tx1"/>
                </a:solidFill>
              </a:rPr>
              <a:t>18</a:t>
            </a:r>
          </a:p>
          <a:p>
            <a:pPr marL="2800350" lvl="5" indent="-514350" algn="just">
              <a:buFont typeface="+mj-lt"/>
              <a:buAutoNum type="alphaLcParenR"/>
            </a:pPr>
            <a:r>
              <a:rPr lang="lv-LV" sz="3200" dirty="0" smtClean="0">
                <a:solidFill>
                  <a:schemeClr val="tx1"/>
                </a:solidFill>
              </a:rPr>
              <a:t>20</a:t>
            </a:r>
          </a:p>
          <a:p>
            <a:pPr marL="2800350" lvl="5" indent="-514350" algn="just">
              <a:buFont typeface="+mj-lt"/>
              <a:buAutoNum type="alphaLcParenR"/>
            </a:pPr>
            <a:r>
              <a:rPr lang="lv-LV" sz="3200" dirty="0" smtClean="0">
                <a:solidFill>
                  <a:schemeClr val="tx1"/>
                </a:solidFill>
              </a:rPr>
              <a:t>22</a:t>
            </a:r>
          </a:p>
        </p:txBody>
      </p:sp>
      <p:sp>
        <p:nvSpPr>
          <p:cNvPr id="11" name="Darbības poga: sākumlapa 10">
            <a:hlinkClick r:id="rId2" action="ppaction://hlinksldjump" highlightClick="1"/>
          </p:cNvPr>
          <p:cNvSpPr/>
          <p:nvPr/>
        </p:nvSpPr>
        <p:spPr>
          <a:xfrm>
            <a:off x="8604448" y="6093296"/>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3584460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60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323528" y="1772816"/>
            <a:ext cx="8553494" cy="4896544"/>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3600" dirty="0">
                <a:solidFill>
                  <a:schemeClr val="tx1"/>
                </a:solidFill>
              </a:rPr>
              <a:t>Tikai viena šūnas sastāvdaļa ir nosaukta zinātnieka vārdā. Kādas funkcijas veic šī sastāvdaļa?</a:t>
            </a:r>
          </a:p>
          <a:p>
            <a:pPr marL="1200150" lvl="1" indent="-742950">
              <a:buFont typeface="+mj-lt"/>
              <a:buAutoNum type="alphaLcParenR"/>
            </a:pPr>
            <a:r>
              <a:rPr lang="lv-LV" sz="3600" dirty="0">
                <a:solidFill>
                  <a:schemeClr val="tx1"/>
                </a:solidFill>
              </a:rPr>
              <a:t>Glabā informāciju par iedzimtību</a:t>
            </a:r>
          </a:p>
          <a:p>
            <a:pPr marL="1200150" lvl="1" indent="-742950">
              <a:buFont typeface="+mj-lt"/>
              <a:buAutoNum type="alphaLcParenR"/>
            </a:pPr>
            <a:r>
              <a:rPr lang="lv-LV" sz="3600" dirty="0">
                <a:solidFill>
                  <a:schemeClr val="tx1"/>
                </a:solidFill>
              </a:rPr>
              <a:t>Nodrošina šūnas dalīšanos</a:t>
            </a:r>
          </a:p>
          <a:p>
            <a:pPr marL="1200150" lvl="1" indent="-742950">
              <a:buFont typeface="+mj-lt"/>
              <a:buAutoNum type="alphaLcParenR"/>
            </a:pPr>
            <a:r>
              <a:rPr lang="lv-LV" sz="3600" dirty="0">
                <a:solidFill>
                  <a:schemeClr val="tx1"/>
                </a:solidFill>
              </a:rPr>
              <a:t>Veic saliktu organisko vielu sintēzi un uzglabāšanu</a:t>
            </a:r>
          </a:p>
          <a:p>
            <a:pPr marL="1200150" lvl="1" indent="-742950">
              <a:buFont typeface="+mj-lt"/>
              <a:buAutoNum type="alphaLcParenR"/>
            </a:pPr>
            <a:r>
              <a:rPr lang="lv-LV" sz="3600" dirty="0">
                <a:solidFill>
                  <a:schemeClr val="tx1"/>
                </a:solidFill>
              </a:rPr>
              <a:t>Veic olbaltumvielu </a:t>
            </a:r>
            <a:r>
              <a:rPr lang="lv-LV" sz="3600" dirty="0" smtClean="0">
                <a:solidFill>
                  <a:schemeClr val="tx1"/>
                </a:solidFill>
              </a:rPr>
              <a:t>sintēzi</a:t>
            </a:r>
            <a:endParaRPr lang="lv-LV" sz="3600" dirty="0">
              <a:solidFill>
                <a:schemeClr val="tx1"/>
              </a:solidFill>
            </a:endParaRPr>
          </a:p>
        </p:txBody>
      </p:sp>
      <p:sp>
        <p:nvSpPr>
          <p:cNvPr id="5" name="Taisnstūris 4"/>
          <p:cNvSpPr/>
          <p:nvPr/>
        </p:nvSpPr>
        <p:spPr>
          <a:xfrm>
            <a:off x="0" y="254258"/>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tx1">
                    <a:lumMod val="65000"/>
                    <a:lumOff val="35000"/>
                  </a:schemeClr>
                </a:solidFill>
                <a:latin typeface="Impact" panose="020B0806030902050204" pitchFamily="34" charset="0"/>
              </a:rPr>
              <a:t>Dabas zinātnes</a:t>
            </a:r>
            <a:endParaRPr lang="lv-LV" sz="3600" cap="none" spc="0" dirty="0">
              <a:ln w="17780" cmpd="sng">
                <a:solidFill>
                  <a:schemeClr val="tx1"/>
                </a:solidFill>
                <a:prstDash val="solid"/>
                <a:miter lim="800000"/>
              </a:ln>
              <a:solidFill>
                <a:srgbClr val="92D050"/>
              </a:solidFill>
              <a:latin typeface="Impact" panose="020B0806030902050204" pitchFamily="34" charset="0"/>
            </a:endParaRPr>
          </a:p>
        </p:txBody>
      </p:sp>
    </p:spTree>
    <p:extLst>
      <p:ext uri="{BB962C8B-B14F-4D97-AF65-F5344CB8AC3E}">
        <p14:creationId xmlns:p14="http://schemas.microsoft.com/office/powerpoint/2010/main" val="34853810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60 punkti</a:t>
            </a:r>
            <a:endParaRPr lang="lv-LV" sz="4400" dirty="0">
              <a:solidFill>
                <a:schemeClr val="tx1"/>
              </a:solidFill>
              <a:latin typeface="Impact" panose="020B0806030902050204" pitchFamily="34" charset="0"/>
            </a:endParaRPr>
          </a:p>
        </p:txBody>
      </p:sp>
      <p:sp>
        <p:nvSpPr>
          <p:cNvPr id="5" name="Taisnstūris 4"/>
          <p:cNvSpPr/>
          <p:nvPr/>
        </p:nvSpPr>
        <p:spPr>
          <a:xfrm>
            <a:off x="0" y="326266"/>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tx1">
                    <a:lumMod val="65000"/>
                    <a:lumOff val="35000"/>
                  </a:schemeClr>
                </a:solidFill>
                <a:latin typeface="Impact" panose="020B0806030902050204" pitchFamily="34" charset="0"/>
              </a:rPr>
              <a:t>Dabas zinātnes</a:t>
            </a:r>
            <a:endParaRPr lang="lv-LV" sz="3600" cap="none" spc="0" dirty="0">
              <a:ln w="17780" cmpd="sng">
                <a:solidFill>
                  <a:schemeClr val="tx1"/>
                </a:solidFill>
                <a:prstDash val="solid"/>
                <a:miter lim="800000"/>
              </a:ln>
              <a:solidFill>
                <a:srgbClr val="92D050"/>
              </a:solidFill>
              <a:latin typeface="Impact" panose="020B0806030902050204" pitchFamily="34" charset="0"/>
            </a:endParaRPr>
          </a:p>
        </p:txBody>
      </p:sp>
      <p:sp>
        <p:nvSpPr>
          <p:cNvPr id="6" name="Taisnstūris ar noapaļotiem stūriem 5">
            <a:hlinkClick r:id="rId2" action="ppaction://hlinksldjump"/>
          </p:cNvPr>
          <p:cNvSpPr/>
          <p:nvPr/>
        </p:nvSpPr>
        <p:spPr>
          <a:xfrm>
            <a:off x="179512" y="1844824"/>
            <a:ext cx="8640960" cy="4752528"/>
          </a:xfrm>
          <a:prstGeom prst="roundRect">
            <a:avLst/>
          </a:prstGeom>
          <a:solidFill>
            <a:schemeClr val="accent5">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3600" dirty="0">
                <a:solidFill>
                  <a:schemeClr val="tx1"/>
                </a:solidFill>
              </a:rPr>
              <a:t>Tikai viena šūnas sastāvdaļa ir nosaukta zinātnieka vārdā. Kādas funkcijas veic šī sastāvdaļa?</a:t>
            </a:r>
          </a:p>
          <a:p>
            <a:pPr marL="1200150" lvl="1" indent="-742950">
              <a:buFont typeface="+mj-lt"/>
              <a:buAutoNum type="alphaLcParenR"/>
            </a:pPr>
            <a:r>
              <a:rPr lang="lv-LV" sz="3600" dirty="0">
                <a:solidFill>
                  <a:schemeClr val="tx1"/>
                </a:solidFill>
              </a:rPr>
              <a:t>Glabā informāciju par iedzimtību</a:t>
            </a:r>
          </a:p>
          <a:p>
            <a:pPr marL="1200150" lvl="1" indent="-742950">
              <a:buFont typeface="+mj-lt"/>
              <a:buAutoNum type="alphaLcParenR"/>
            </a:pPr>
            <a:r>
              <a:rPr lang="lv-LV" sz="3600" dirty="0">
                <a:solidFill>
                  <a:schemeClr val="tx1"/>
                </a:solidFill>
              </a:rPr>
              <a:t>Nodrošina šūnas dalīšanos</a:t>
            </a:r>
          </a:p>
          <a:p>
            <a:pPr marL="1200150" lvl="1" indent="-742950">
              <a:buFont typeface="+mj-lt"/>
              <a:buAutoNum type="alphaLcParenR"/>
            </a:pPr>
            <a:r>
              <a:rPr lang="lv-LV" sz="3600" b="1" dirty="0">
                <a:solidFill>
                  <a:schemeClr val="tx1"/>
                </a:solidFill>
              </a:rPr>
              <a:t>Veic saliktu organisko vielu sintēzi un uzglabāšanu</a:t>
            </a:r>
          </a:p>
          <a:p>
            <a:pPr marL="1200150" lvl="1" indent="-742950">
              <a:buFont typeface="+mj-lt"/>
              <a:buAutoNum type="alphaLcParenR"/>
            </a:pPr>
            <a:r>
              <a:rPr lang="lv-LV" sz="3600" dirty="0">
                <a:solidFill>
                  <a:schemeClr val="tx1"/>
                </a:solidFill>
              </a:rPr>
              <a:t>Veic olbaltumvielu </a:t>
            </a:r>
            <a:r>
              <a:rPr lang="lv-LV" sz="3600" dirty="0" smtClean="0">
                <a:solidFill>
                  <a:schemeClr val="tx1"/>
                </a:solidFill>
              </a:rPr>
              <a:t>sintēzi</a:t>
            </a:r>
            <a:endParaRPr lang="lv-LV" sz="6600" dirty="0">
              <a:solidFill>
                <a:schemeClr val="tx1"/>
              </a:solidFill>
              <a:latin typeface="Impact" panose="020B0806030902050204" pitchFamily="34" charset="0"/>
            </a:endParaRPr>
          </a:p>
        </p:txBody>
      </p:sp>
      <p:sp>
        <p:nvSpPr>
          <p:cNvPr id="7" name="Darbības poga: sākumlapa 6">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5689016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218519" y="44624"/>
            <a:ext cx="8640959" cy="1569660"/>
          </a:xfrm>
          <a:prstGeom prst="rect">
            <a:avLst/>
          </a:prstGeom>
          <a:noFill/>
        </p:spPr>
        <p:txBody>
          <a:bodyPr wrap="square" lIns="91440" tIns="45720" rIns="91440" bIns="45720">
            <a:spAutoFit/>
          </a:bodyPr>
          <a:lstStyle/>
          <a:p>
            <a:pPr algn="ctr"/>
            <a:r>
              <a:rPr lang="lv-LV" sz="9600" dirty="0" smtClean="0">
                <a:ln w="17780" cmpd="sng">
                  <a:solidFill>
                    <a:schemeClr val="tx1"/>
                  </a:solidFill>
                  <a:prstDash val="solid"/>
                  <a:miter lim="800000"/>
                </a:ln>
                <a:solidFill>
                  <a:schemeClr val="accent2">
                    <a:lumMod val="75000"/>
                  </a:schemeClr>
                </a:solidFill>
                <a:latin typeface="Impact" panose="020B0806030902050204" pitchFamily="34" charset="0"/>
              </a:rPr>
              <a:t>"Pārsteigums"</a:t>
            </a:r>
            <a:endParaRPr lang="lv-LV" sz="4800" cap="none" spc="0" dirty="0">
              <a:ln w="17780" cmpd="sng">
                <a:solidFill>
                  <a:schemeClr val="tx1"/>
                </a:solidFill>
                <a:prstDash val="solid"/>
                <a:miter lim="800000"/>
              </a:ln>
              <a:solidFill>
                <a:schemeClr val="accent3">
                  <a:lumMod val="50000"/>
                </a:schemeClr>
              </a:solidFill>
              <a:latin typeface="Impact" panose="020B0806030902050204" pitchFamily="34" charset="0"/>
            </a:endParaRPr>
          </a:p>
        </p:txBody>
      </p:sp>
      <p:sp>
        <p:nvSpPr>
          <p:cNvPr id="2" name="Taisnstūris ar noapaļotiem stūriem 1"/>
          <p:cNvSpPr/>
          <p:nvPr/>
        </p:nvSpPr>
        <p:spPr>
          <a:xfrm>
            <a:off x="251520" y="1916832"/>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hlinkClick r:id="rId2" action="ppaction://hlinksldjump"/>
              </a:rPr>
              <a:t>10 punkti</a:t>
            </a:r>
            <a:endParaRPr lang="lv-LV" sz="4400" dirty="0">
              <a:solidFill>
                <a:schemeClr val="tx1"/>
              </a:solidFill>
              <a:latin typeface="Impact" panose="020B0806030902050204" pitchFamily="34" charset="0"/>
            </a:endParaRPr>
          </a:p>
        </p:txBody>
      </p:sp>
      <p:sp>
        <p:nvSpPr>
          <p:cNvPr id="12" name="Taisnstūris ar noapaļotiem stūriem 11"/>
          <p:cNvSpPr/>
          <p:nvPr/>
        </p:nvSpPr>
        <p:spPr>
          <a:xfrm>
            <a:off x="4860032" y="1916832"/>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3" action="ppaction://hlinksldjump"/>
              </a:rPr>
              <a:t>2</a:t>
            </a:r>
            <a:r>
              <a:rPr lang="lv-LV" sz="4400" dirty="0" smtClean="0">
                <a:solidFill>
                  <a:schemeClr val="tx1"/>
                </a:solidFill>
                <a:latin typeface="Impact" panose="020B0806030902050204" pitchFamily="34" charset="0"/>
                <a:hlinkClick r:id="rId3" action="ppaction://hlinksldjump"/>
              </a:rPr>
              <a:t>0 punkti</a:t>
            </a:r>
            <a:endParaRPr lang="lv-LV" sz="4400" dirty="0">
              <a:solidFill>
                <a:schemeClr val="tx1"/>
              </a:solidFill>
              <a:latin typeface="Impact" panose="020B0806030902050204" pitchFamily="34" charset="0"/>
            </a:endParaRPr>
          </a:p>
        </p:txBody>
      </p:sp>
      <p:sp>
        <p:nvSpPr>
          <p:cNvPr id="13" name="Taisnstūris ar noapaļotiem stūriem 12"/>
          <p:cNvSpPr/>
          <p:nvPr/>
        </p:nvSpPr>
        <p:spPr>
          <a:xfrm>
            <a:off x="218519" y="3429000"/>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4" action="ppaction://hlinksldjump"/>
              </a:rPr>
              <a:t>3</a:t>
            </a:r>
            <a:r>
              <a:rPr lang="lv-LV" sz="4400" dirty="0" smtClean="0">
                <a:solidFill>
                  <a:schemeClr val="tx1"/>
                </a:solidFill>
                <a:latin typeface="Impact" panose="020B0806030902050204" pitchFamily="34" charset="0"/>
                <a:hlinkClick r:id="rId4" action="ppaction://hlinksldjump"/>
              </a:rPr>
              <a:t>0 punkti</a:t>
            </a:r>
            <a:endParaRPr lang="lv-LV" sz="4400" dirty="0">
              <a:solidFill>
                <a:schemeClr val="tx1"/>
              </a:solidFill>
              <a:latin typeface="Impact" panose="020B0806030902050204" pitchFamily="34" charset="0"/>
            </a:endParaRPr>
          </a:p>
        </p:txBody>
      </p:sp>
      <p:sp>
        <p:nvSpPr>
          <p:cNvPr id="14" name="Taisnstūris ar noapaļotiem stūriem 13"/>
          <p:cNvSpPr/>
          <p:nvPr/>
        </p:nvSpPr>
        <p:spPr>
          <a:xfrm>
            <a:off x="4827031" y="3429000"/>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5" action="ppaction://hlinksldjump"/>
              </a:rPr>
              <a:t>4</a:t>
            </a:r>
            <a:r>
              <a:rPr lang="lv-LV" sz="4400" dirty="0" smtClean="0">
                <a:solidFill>
                  <a:schemeClr val="tx1"/>
                </a:solidFill>
                <a:latin typeface="Impact" panose="020B0806030902050204" pitchFamily="34" charset="0"/>
                <a:hlinkClick r:id="rId5" action="ppaction://hlinksldjump"/>
              </a:rPr>
              <a:t>0 punkti</a:t>
            </a:r>
            <a:endParaRPr lang="lv-LV" sz="4400" dirty="0" smtClean="0">
              <a:solidFill>
                <a:schemeClr val="tx1"/>
              </a:solidFill>
              <a:latin typeface="Impact" panose="020B0806030902050204" pitchFamily="34" charset="0"/>
            </a:endParaRPr>
          </a:p>
        </p:txBody>
      </p:sp>
      <p:sp>
        <p:nvSpPr>
          <p:cNvPr id="15" name="Taisnstūris ar noapaļotiem stūriem 14"/>
          <p:cNvSpPr/>
          <p:nvPr/>
        </p:nvSpPr>
        <p:spPr>
          <a:xfrm>
            <a:off x="251520" y="4944113"/>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6" action="ppaction://hlinksldjump"/>
              </a:rPr>
              <a:t>5</a:t>
            </a:r>
            <a:r>
              <a:rPr lang="lv-LV" sz="4400" dirty="0" smtClean="0">
                <a:solidFill>
                  <a:schemeClr val="tx1"/>
                </a:solidFill>
                <a:latin typeface="Impact" panose="020B0806030902050204" pitchFamily="34" charset="0"/>
                <a:hlinkClick r:id="rId6" action="ppaction://hlinksldjump"/>
              </a:rPr>
              <a:t>0 punkti</a:t>
            </a:r>
            <a:endParaRPr lang="lv-LV" sz="4400" dirty="0">
              <a:solidFill>
                <a:schemeClr val="tx1"/>
              </a:solidFill>
              <a:latin typeface="Impact" panose="020B0806030902050204" pitchFamily="34" charset="0"/>
            </a:endParaRPr>
          </a:p>
        </p:txBody>
      </p:sp>
      <p:sp>
        <p:nvSpPr>
          <p:cNvPr id="16" name="Taisnstūris ar noapaļotiem stūriem 15"/>
          <p:cNvSpPr/>
          <p:nvPr/>
        </p:nvSpPr>
        <p:spPr>
          <a:xfrm>
            <a:off x="4860032" y="4944113"/>
            <a:ext cx="4032448"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hlinkClick r:id="rId7" action="ppaction://hlinksldjump"/>
              </a:rPr>
              <a:t>6</a:t>
            </a:r>
            <a:r>
              <a:rPr lang="lv-LV" sz="4400" dirty="0" smtClean="0">
                <a:solidFill>
                  <a:schemeClr val="tx1"/>
                </a:solidFill>
                <a:latin typeface="Impact" panose="020B0806030902050204" pitchFamily="34" charset="0"/>
                <a:hlinkClick r:id="rId7" action="ppaction://hlinksldjump"/>
              </a:rPr>
              <a:t>0 punkti</a:t>
            </a:r>
            <a:endParaRPr lang="lv-LV" sz="4400" dirty="0">
              <a:solidFill>
                <a:schemeClr val="tx1"/>
              </a:solidFill>
              <a:latin typeface="Impact" panose="020B0806030902050204" pitchFamily="34" charset="0"/>
            </a:endParaRPr>
          </a:p>
        </p:txBody>
      </p:sp>
    </p:spTree>
    <p:extLst>
      <p:ext uri="{BB962C8B-B14F-4D97-AF65-F5344CB8AC3E}">
        <p14:creationId xmlns:p14="http://schemas.microsoft.com/office/powerpoint/2010/main" val="39632253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10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323528" y="1988840"/>
            <a:ext cx="8553494" cy="43204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lv-LV" sz="4400" dirty="0">
                <a:solidFill>
                  <a:schemeClr val="tx1"/>
                </a:solidFill>
                <a:latin typeface="Impact" panose="020B0806030902050204" pitchFamily="34" charset="0"/>
              </a:rPr>
              <a:t>Kurā no nosauktajām netiek </a:t>
            </a:r>
            <a:r>
              <a:rPr lang="lv-LV" sz="4400" dirty="0" err="1">
                <a:solidFill>
                  <a:schemeClr val="tx1"/>
                </a:solidFill>
                <a:latin typeface="Impact" panose="020B0806030902050204" pitchFamily="34" charset="0"/>
              </a:rPr>
              <a:t>pieķirta</a:t>
            </a:r>
            <a:r>
              <a:rPr lang="lv-LV" sz="4400" dirty="0">
                <a:solidFill>
                  <a:schemeClr val="tx1"/>
                </a:solidFill>
                <a:latin typeface="Impact" panose="020B0806030902050204" pitchFamily="34" charset="0"/>
              </a:rPr>
              <a:t> </a:t>
            </a:r>
            <a:r>
              <a:rPr lang="lv-LV" sz="4400" dirty="0" smtClean="0">
                <a:solidFill>
                  <a:schemeClr val="tx1"/>
                </a:solidFill>
                <a:latin typeface="Impact" panose="020B0806030902050204" pitchFamily="34" charset="0"/>
              </a:rPr>
              <a:t>Nobela Miera </a:t>
            </a:r>
            <a:r>
              <a:rPr lang="lv-LV" sz="4400" dirty="0">
                <a:solidFill>
                  <a:schemeClr val="tx1"/>
                </a:solidFill>
                <a:latin typeface="Impact" panose="020B0806030902050204" pitchFamily="34" charset="0"/>
              </a:rPr>
              <a:t>prēmija?</a:t>
            </a:r>
          </a:p>
          <a:p>
            <a:pPr marL="1657350" lvl="2" indent="-742950" algn="just">
              <a:buAutoNum type="alphaLcParenR"/>
            </a:pPr>
            <a:r>
              <a:rPr lang="lv-LV" sz="4400" dirty="0" smtClean="0">
                <a:solidFill>
                  <a:schemeClr val="tx1"/>
                </a:solidFill>
                <a:latin typeface="Impact" panose="020B0806030902050204" pitchFamily="34" charset="0"/>
              </a:rPr>
              <a:t>Fizika un ķīmija</a:t>
            </a:r>
          </a:p>
          <a:p>
            <a:pPr marL="1657350" lvl="2" indent="-742950" algn="just">
              <a:buAutoNum type="alphaLcParenR"/>
            </a:pPr>
            <a:r>
              <a:rPr lang="lv-LV" sz="4400" dirty="0" smtClean="0">
                <a:solidFill>
                  <a:schemeClr val="tx1"/>
                </a:solidFill>
                <a:latin typeface="Impact" panose="020B0806030902050204" pitchFamily="34" charset="0"/>
              </a:rPr>
              <a:t>Matemātika</a:t>
            </a:r>
          </a:p>
          <a:p>
            <a:pPr marL="1657350" lvl="2" indent="-742950" algn="just">
              <a:buAutoNum type="alphaLcParenR"/>
            </a:pPr>
            <a:r>
              <a:rPr lang="lv-LV" sz="4400" dirty="0" smtClean="0">
                <a:solidFill>
                  <a:schemeClr val="tx1"/>
                </a:solidFill>
                <a:latin typeface="Impact" panose="020B0806030902050204" pitchFamily="34" charset="0"/>
              </a:rPr>
              <a:t>Miera nešana pasaulē</a:t>
            </a:r>
          </a:p>
          <a:p>
            <a:pPr marL="1657350" lvl="2" indent="-742950" algn="just">
              <a:buAutoNum type="alphaLcParenR"/>
            </a:pPr>
            <a:r>
              <a:rPr lang="lv-LV" sz="4400" dirty="0" smtClean="0">
                <a:solidFill>
                  <a:schemeClr val="tx1"/>
                </a:solidFill>
                <a:latin typeface="Impact" panose="020B0806030902050204" pitchFamily="34" charset="0"/>
              </a:rPr>
              <a:t>Literatūrzinātne</a:t>
            </a:r>
            <a:endParaRPr lang="lv-LV" sz="4400" dirty="0">
              <a:solidFill>
                <a:schemeClr val="tx1"/>
              </a:solidFill>
              <a:latin typeface="Impact" panose="020B0806030902050204" pitchFamily="34" charset="0"/>
            </a:endParaRPr>
          </a:p>
        </p:txBody>
      </p:sp>
      <p:sp>
        <p:nvSpPr>
          <p:cNvPr id="5" name="Taisnstūris 4"/>
          <p:cNvSpPr/>
          <p:nvPr/>
        </p:nvSpPr>
        <p:spPr>
          <a:xfrm>
            <a:off x="0" y="168200"/>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accent2">
                    <a:lumMod val="75000"/>
                  </a:schemeClr>
                </a:solidFill>
                <a:latin typeface="Impact" panose="020B0806030902050204" pitchFamily="34" charset="0"/>
              </a:rPr>
              <a:t>"Pārsteigums"</a:t>
            </a:r>
            <a:endParaRPr lang="lv-LV" sz="3600" cap="none" spc="0" dirty="0">
              <a:ln w="17780" cmpd="sng">
                <a:solidFill>
                  <a:schemeClr val="tx1"/>
                </a:solidFill>
                <a:prstDash val="solid"/>
                <a:miter lim="800000"/>
              </a:ln>
              <a:solidFill>
                <a:schemeClr val="accent3">
                  <a:lumMod val="50000"/>
                </a:schemeClr>
              </a:solidFill>
              <a:latin typeface="Impact" panose="020B0806030902050204" pitchFamily="34" charset="0"/>
            </a:endParaRPr>
          </a:p>
        </p:txBody>
      </p:sp>
    </p:spTree>
    <p:extLst>
      <p:ext uri="{BB962C8B-B14F-4D97-AF65-F5344CB8AC3E}">
        <p14:creationId xmlns:p14="http://schemas.microsoft.com/office/powerpoint/2010/main" val="13068593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10 punkti</a:t>
            </a:r>
            <a:endParaRPr lang="lv-LV" sz="4400" dirty="0">
              <a:solidFill>
                <a:schemeClr val="tx1"/>
              </a:solidFill>
              <a:latin typeface="Impact" panose="020B0806030902050204" pitchFamily="34" charset="0"/>
            </a:endParaRPr>
          </a:p>
        </p:txBody>
      </p:sp>
      <p:sp>
        <p:nvSpPr>
          <p:cNvPr id="7" name="Darbības poga: sākumlapa 6">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aisnstūris 10"/>
          <p:cNvSpPr/>
          <p:nvPr/>
        </p:nvSpPr>
        <p:spPr>
          <a:xfrm>
            <a:off x="0" y="168200"/>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accent2">
                    <a:lumMod val="75000"/>
                  </a:schemeClr>
                </a:solidFill>
                <a:latin typeface="Impact" panose="020B0806030902050204" pitchFamily="34" charset="0"/>
              </a:rPr>
              <a:t>"Pārsteigums"</a:t>
            </a:r>
            <a:endParaRPr lang="lv-LV" sz="3600" cap="none" spc="0" dirty="0">
              <a:ln w="17780" cmpd="sng">
                <a:solidFill>
                  <a:schemeClr val="tx1"/>
                </a:solidFill>
                <a:prstDash val="solid"/>
                <a:miter lim="800000"/>
              </a:ln>
              <a:solidFill>
                <a:schemeClr val="accent3">
                  <a:lumMod val="50000"/>
                </a:schemeClr>
              </a:solidFill>
              <a:latin typeface="Impact" panose="020B0806030902050204" pitchFamily="34" charset="0"/>
            </a:endParaRPr>
          </a:p>
        </p:txBody>
      </p:sp>
      <p:sp>
        <p:nvSpPr>
          <p:cNvPr id="8" name="Taisnstūris ar noapaļotiem stūriem 7"/>
          <p:cNvSpPr/>
          <p:nvPr/>
        </p:nvSpPr>
        <p:spPr>
          <a:xfrm>
            <a:off x="323528" y="1988840"/>
            <a:ext cx="8553494" cy="432048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lv-LV" sz="4400" dirty="0">
                <a:solidFill>
                  <a:schemeClr val="tx1"/>
                </a:solidFill>
                <a:latin typeface="Impact" panose="020B0806030902050204" pitchFamily="34" charset="0"/>
              </a:rPr>
              <a:t>Kurā no nosauktajām netiek </a:t>
            </a:r>
            <a:r>
              <a:rPr lang="lv-LV" sz="4400" dirty="0" err="1">
                <a:solidFill>
                  <a:schemeClr val="tx1"/>
                </a:solidFill>
                <a:latin typeface="Impact" panose="020B0806030902050204" pitchFamily="34" charset="0"/>
              </a:rPr>
              <a:t>pieķirta</a:t>
            </a:r>
            <a:r>
              <a:rPr lang="lv-LV" sz="4400" dirty="0">
                <a:solidFill>
                  <a:schemeClr val="tx1"/>
                </a:solidFill>
                <a:latin typeface="Impact" panose="020B0806030902050204" pitchFamily="34" charset="0"/>
              </a:rPr>
              <a:t> </a:t>
            </a:r>
            <a:r>
              <a:rPr lang="lv-LV" sz="4400" dirty="0" smtClean="0">
                <a:solidFill>
                  <a:schemeClr val="tx1"/>
                </a:solidFill>
                <a:latin typeface="Impact" panose="020B0806030902050204" pitchFamily="34" charset="0"/>
              </a:rPr>
              <a:t>Nobela Miera </a:t>
            </a:r>
            <a:r>
              <a:rPr lang="lv-LV" sz="4400" dirty="0">
                <a:solidFill>
                  <a:schemeClr val="tx1"/>
                </a:solidFill>
                <a:latin typeface="Impact" panose="020B0806030902050204" pitchFamily="34" charset="0"/>
              </a:rPr>
              <a:t>prēmija?</a:t>
            </a:r>
          </a:p>
          <a:p>
            <a:pPr marL="1657350" lvl="2" indent="-742950" algn="just">
              <a:buAutoNum type="alphaLcParenR"/>
            </a:pPr>
            <a:r>
              <a:rPr lang="lv-LV" sz="4400" dirty="0" smtClean="0">
                <a:solidFill>
                  <a:schemeClr val="tx1"/>
                </a:solidFill>
                <a:latin typeface="Impact" panose="020B0806030902050204" pitchFamily="34" charset="0"/>
              </a:rPr>
              <a:t>Fizika un ķīmija</a:t>
            </a:r>
          </a:p>
          <a:p>
            <a:pPr marL="1657350" lvl="2" indent="-742950" algn="just">
              <a:buAutoNum type="alphaLcParenR"/>
            </a:pPr>
            <a:r>
              <a:rPr lang="lv-LV" sz="4400" dirty="0" smtClean="0">
                <a:solidFill>
                  <a:srgbClr val="FFFF00"/>
                </a:solidFill>
                <a:latin typeface="Impact" panose="020B0806030902050204" pitchFamily="34" charset="0"/>
              </a:rPr>
              <a:t>Matemātika</a:t>
            </a:r>
          </a:p>
          <a:p>
            <a:pPr marL="1657350" lvl="2" indent="-742950" algn="just">
              <a:buAutoNum type="alphaLcParenR"/>
            </a:pPr>
            <a:r>
              <a:rPr lang="lv-LV" sz="4400" dirty="0" smtClean="0">
                <a:solidFill>
                  <a:schemeClr val="tx1"/>
                </a:solidFill>
                <a:latin typeface="Impact" panose="020B0806030902050204" pitchFamily="34" charset="0"/>
              </a:rPr>
              <a:t>Miera nešana pasaulē</a:t>
            </a:r>
          </a:p>
          <a:p>
            <a:pPr marL="1657350" lvl="2" indent="-742950" algn="just">
              <a:buAutoNum type="alphaLcParenR"/>
            </a:pPr>
            <a:r>
              <a:rPr lang="lv-LV" sz="4400" dirty="0" smtClean="0">
                <a:solidFill>
                  <a:schemeClr val="tx1"/>
                </a:solidFill>
                <a:latin typeface="Impact" panose="020B0806030902050204" pitchFamily="34" charset="0"/>
              </a:rPr>
              <a:t>Literatūrzinātne</a:t>
            </a:r>
            <a:endParaRPr lang="lv-LV" sz="4400" dirty="0">
              <a:solidFill>
                <a:schemeClr val="tx1"/>
              </a:solidFill>
              <a:latin typeface="Impact" panose="020B0806030902050204" pitchFamily="34" charset="0"/>
            </a:endParaRPr>
          </a:p>
        </p:txBody>
      </p:sp>
    </p:spTree>
    <p:extLst>
      <p:ext uri="{BB962C8B-B14F-4D97-AF65-F5344CB8AC3E}">
        <p14:creationId xmlns:p14="http://schemas.microsoft.com/office/powerpoint/2010/main" val="40477024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2</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323528" y="1772816"/>
            <a:ext cx="8553494" cy="4752528"/>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4000" dirty="0" smtClean="0"/>
              <a:t>Kāds </a:t>
            </a:r>
            <a:r>
              <a:rPr lang="lv-LV" sz="4000" dirty="0"/>
              <a:t>ir apvienotais zinātnes</a:t>
            </a:r>
            <a:r>
              <a:rPr lang="lv-LV" sz="4000" dirty="0" smtClean="0"/>
              <a:t>, tehnoloģiju, inženierzinātņu un matemātikas akronīms?</a:t>
            </a:r>
          </a:p>
          <a:p>
            <a:pPr marL="2114550" lvl="3" indent="-742950">
              <a:buFont typeface="+mj-lt"/>
              <a:buAutoNum type="alphaLcParenR"/>
            </a:pPr>
            <a:r>
              <a:rPr lang="lv-LV" sz="4000" dirty="0" smtClean="0"/>
              <a:t>Dabaszinātnes</a:t>
            </a:r>
          </a:p>
          <a:p>
            <a:pPr marL="2114550" lvl="3" indent="-742950">
              <a:buFont typeface="+mj-lt"/>
              <a:buAutoNum type="alphaLcParenR"/>
            </a:pPr>
            <a:r>
              <a:rPr lang="lv-LV" sz="4000" dirty="0" smtClean="0"/>
              <a:t>STEM</a:t>
            </a:r>
          </a:p>
          <a:p>
            <a:pPr marL="2114550" lvl="3" indent="-742950">
              <a:buFont typeface="+mj-lt"/>
              <a:buAutoNum type="alphaLcParenR"/>
            </a:pPr>
            <a:r>
              <a:rPr lang="lv-LV" sz="4000" dirty="0" smtClean="0"/>
              <a:t>ZTIM</a:t>
            </a:r>
          </a:p>
          <a:p>
            <a:pPr marL="2114550" lvl="3" indent="-742950">
              <a:buFont typeface="+mj-lt"/>
              <a:buAutoNum type="alphaLcParenR"/>
            </a:pPr>
            <a:r>
              <a:rPr lang="lv-LV" sz="4000" dirty="0" smtClean="0"/>
              <a:t>RUS</a:t>
            </a:r>
            <a:endParaRPr lang="lv-LV" sz="4000" dirty="0"/>
          </a:p>
        </p:txBody>
      </p:sp>
      <p:sp>
        <p:nvSpPr>
          <p:cNvPr id="7" name="Taisnstūris 6"/>
          <p:cNvSpPr/>
          <p:nvPr/>
        </p:nvSpPr>
        <p:spPr>
          <a:xfrm>
            <a:off x="0" y="168200"/>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accent2">
                    <a:lumMod val="75000"/>
                  </a:schemeClr>
                </a:solidFill>
                <a:latin typeface="Impact" panose="020B0806030902050204" pitchFamily="34" charset="0"/>
              </a:rPr>
              <a:t>"Pārsteigums"</a:t>
            </a:r>
            <a:endParaRPr lang="lv-LV" sz="3600" cap="none" spc="0" dirty="0">
              <a:ln w="17780" cmpd="sng">
                <a:solidFill>
                  <a:schemeClr val="tx1"/>
                </a:solidFill>
                <a:prstDash val="solid"/>
                <a:miter lim="800000"/>
              </a:ln>
              <a:solidFill>
                <a:schemeClr val="accent3">
                  <a:lumMod val="50000"/>
                </a:schemeClr>
              </a:solidFill>
              <a:latin typeface="Impact" panose="020B0806030902050204" pitchFamily="34" charset="0"/>
            </a:endParaRPr>
          </a:p>
        </p:txBody>
      </p:sp>
    </p:spTree>
    <p:extLst>
      <p:ext uri="{BB962C8B-B14F-4D97-AF65-F5344CB8AC3E}">
        <p14:creationId xmlns:p14="http://schemas.microsoft.com/office/powerpoint/2010/main" val="8458021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2</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6" name="Taisnstūris ar noapaļotiem stūriem 5">
            <a:hlinkClick r:id="rId2" action="ppaction://hlinksldjump"/>
          </p:cNvPr>
          <p:cNvSpPr/>
          <p:nvPr/>
        </p:nvSpPr>
        <p:spPr>
          <a:xfrm>
            <a:off x="971600" y="1988840"/>
            <a:ext cx="7128792" cy="4320480"/>
          </a:xfrm>
          <a:prstGeom prst="roundRect">
            <a:avLst/>
          </a:prstGeom>
          <a:solidFill>
            <a:schemeClr val="accent5">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6600" dirty="0">
              <a:solidFill>
                <a:schemeClr val="tx1"/>
              </a:solidFill>
              <a:latin typeface="Impact" panose="020B0806030902050204" pitchFamily="34" charset="0"/>
            </a:endParaRPr>
          </a:p>
        </p:txBody>
      </p:sp>
      <p:sp>
        <p:nvSpPr>
          <p:cNvPr id="7" name="Darbības poga: sākumlapa 6">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aisnstūris 9"/>
          <p:cNvSpPr/>
          <p:nvPr/>
        </p:nvSpPr>
        <p:spPr>
          <a:xfrm>
            <a:off x="0" y="168200"/>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accent2">
                    <a:lumMod val="75000"/>
                  </a:schemeClr>
                </a:solidFill>
                <a:latin typeface="Impact" panose="020B0806030902050204" pitchFamily="34" charset="0"/>
              </a:rPr>
              <a:t>"Pārsteigums"</a:t>
            </a:r>
            <a:endParaRPr lang="lv-LV" sz="3600" cap="none" spc="0" dirty="0">
              <a:ln w="17780" cmpd="sng">
                <a:solidFill>
                  <a:schemeClr val="tx1"/>
                </a:solidFill>
                <a:prstDash val="solid"/>
                <a:miter lim="800000"/>
              </a:ln>
              <a:solidFill>
                <a:schemeClr val="accent3">
                  <a:lumMod val="50000"/>
                </a:schemeClr>
              </a:solidFill>
              <a:latin typeface="Impact" panose="020B0806030902050204" pitchFamily="34" charset="0"/>
            </a:endParaRPr>
          </a:p>
        </p:txBody>
      </p:sp>
      <p:sp>
        <p:nvSpPr>
          <p:cNvPr id="9" name="Taisnstūris ar noapaļotiem stūriem 8"/>
          <p:cNvSpPr/>
          <p:nvPr/>
        </p:nvSpPr>
        <p:spPr>
          <a:xfrm>
            <a:off x="323528" y="1772816"/>
            <a:ext cx="8553494" cy="4752528"/>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4000" dirty="0" smtClean="0"/>
              <a:t>Kāds </a:t>
            </a:r>
            <a:r>
              <a:rPr lang="lv-LV" sz="4000" dirty="0"/>
              <a:t>ir apvienotais zinātnes</a:t>
            </a:r>
            <a:r>
              <a:rPr lang="lv-LV" sz="4000" dirty="0" smtClean="0"/>
              <a:t>, tehnoloģiju, inženierzinātņu un matemātikas akronīms?</a:t>
            </a:r>
          </a:p>
          <a:p>
            <a:pPr marL="2114550" lvl="3" indent="-742950">
              <a:buFont typeface="+mj-lt"/>
              <a:buAutoNum type="alphaLcParenR"/>
            </a:pPr>
            <a:r>
              <a:rPr lang="lv-LV" sz="4000" dirty="0" smtClean="0"/>
              <a:t>Dabaszinātnes</a:t>
            </a:r>
          </a:p>
          <a:p>
            <a:pPr marL="2114550" lvl="3" indent="-742950">
              <a:buFont typeface="+mj-lt"/>
              <a:buAutoNum type="alphaLcParenR"/>
            </a:pPr>
            <a:r>
              <a:rPr lang="lv-LV" sz="4000" b="1" dirty="0" smtClean="0">
                <a:solidFill>
                  <a:schemeClr val="accent2">
                    <a:lumMod val="75000"/>
                  </a:schemeClr>
                </a:solidFill>
              </a:rPr>
              <a:t>STEM</a:t>
            </a:r>
          </a:p>
          <a:p>
            <a:pPr marL="2114550" lvl="3" indent="-742950">
              <a:buFont typeface="+mj-lt"/>
              <a:buAutoNum type="alphaLcParenR"/>
            </a:pPr>
            <a:r>
              <a:rPr lang="lv-LV" sz="4000" dirty="0" smtClean="0"/>
              <a:t>ZTIM</a:t>
            </a:r>
          </a:p>
          <a:p>
            <a:pPr marL="2114550" lvl="3" indent="-742950">
              <a:buFont typeface="+mj-lt"/>
              <a:buAutoNum type="alphaLcParenR"/>
            </a:pPr>
            <a:r>
              <a:rPr lang="lv-LV" sz="4000" dirty="0" smtClean="0"/>
              <a:t>RUS</a:t>
            </a:r>
            <a:endParaRPr lang="lv-LV" sz="4000" dirty="0"/>
          </a:p>
        </p:txBody>
      </p:sp>
    </p:spTree>
    <p:extLst>
      <p:ext uri="{BB962C8B-B14F-4D97-AF65-F5344CB8AC3E}">
        <p14:creationId xmlns:p14="http://schemas.microsoft.com/office/powerpoint/2010/main" val="73101774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3</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179512" y="1772816"/>
            <a:ext cx="8697510" cy="468052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4000" dirty="0" smtClean="0"/>
              <a:t>Pabeidziet domu: «Bez Nīčes nebūtu bijis psihoanalīzes, bet bez </a:t>
            </a:r>
            <a:r>
              <a:rPr lang="lv-LV" sz="4000" dirty="0" err="1" smtClean="0"/>
              <a:t>Marksa</a:t>
            </a:r>
            <a:r>
              <a:rPr lang="lv-LV" sz="4000" dirty="0" smtClean="0"/>
              <a:t>…»:</a:t>
            </a:r>
          </a:p>
          <a:p>
            <a:pPr marL="1068388" indent="-385763">
              <a:buFont typeface="+mj-lt"/>
              <a:buAutoNum type="alphaLcParenR"/>
            </a:pPr>
            <a:r>
              <a:rPr lang="lv-LV" sz="4000" dirty="0" smtClean="0"/>
              <a:t> Sociālisma</a:t>
            </a:r>
          </a:p>
          <a:p>
            <a:pPr marL="1068388" indent="-385763">
              <a:buFont typeface="+mj-lt"/>
              <a:buAutoNum type="alphaLcParenR"/>
            </a:pPr>
            <a:r>
              <a:rPr lang="lv-LV" sz="4000" dirty="0" smtClean="0"/>
              <a:t> Komunisma</a:t>
            </a:r>
          </a:p>
          <a:p>
            <a:pPr marL="1068388" indent="-385763">
              <a:buFont typeface="+mj-lt"/>
              <a:buAutoNum type="alphaLcParenR"/>
            </a:pPr>
            <a:r>
              <a:rPr lang="lv-LV" sz="4000" dirty="0" smtClean="0"/>
              <a:t> Nacisma</a:t>
            </a:r>
          </a:p>
          <a:p>
            <a:pPr marL="1068388" indent="-385763">
              <a:buFont typeface="+mj-lt"/>
              <a:buAutoNum type="alphaLcParenR"/>
            </a:pPr>
            <a:r>
              <a:rPr lang="lv-LV" sz="4000" dirty="0" smtClean="0"/>
              <a:t> Industrializācijas</a:t>
            </a:r>
            <a:endParaRPr lang="lv-LV" sz="4000" dirty="0"/>
          </a:p>
        </p:txBody>
      </p:sp>
      <p:sp>
        <p:nvSpPr>
          <p:cNvPr id="7" name="Taisnstūris 6"/>
          <p:cNvSpPr/>
          <p:nvPr/>
        </p:nvSpPr>
        <p:spPr>
          <a:xfrm>
            <a:off x="0" y="168200"/>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accent2">
                    <a:lumMod val="75000"/>
                  </a:schemeClr>
                </a:solidFill>
                <a:latin typeface="Impact" panose="020B0806030902050204" pitchFamily="34" charset="0"/>
              </a:rPr>
              <a:t>"Pārsteigums"</a:t>
            </a:r>
            <a:endParaRPr lang="lv-LV" sz="3600" cap="none" spc="0" dirty="0">
              <a:ln w="17780" cmpd="sng">
                <a:solidFill>
                  <a:schemeClr val="tx1"/>
                </a:solidFill>
                <a:prstDash val="solid"/>
                <a:miter lim="800000"/>
              </a:ln>
              <a:solidFill>
                <a:schemeClr val="accent3">
                  <a:lumMod val="50000"/>
                </a:schemeClr>
              </a:solidFill>
              <a:latin typeface="Impact" panose="020B0806030902050204" pitchFamily="34" charset="0"/>
            </a:endParaRPr>
          </a:p>
        </p:txBody>
      </p:sp>
    </p:spTree>
    <p:extLst>
      <p:ext uri="{BB962C8B-B14F-4D97-AF65-F5344CB8AC3E}">
        <p14:creationId xmlns:p14="http://schemas.microsoft.com/office/powerpoint/2010/main" val="39347676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3</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9" name="Taisnstūris 8"/>
          <p:cNvSpPr/>
          <p:nvPr/>
        </p:nvSpPr>
        <p:spPr>
          <a:xfrm>
            <a:off x="0" y="168200"/>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accent2">
                    <a:lumMod val="75000"/>
                  </a:schemeClr>
                </a:solidFill>
                <a:latin typeface="Impact" panose="020B0806030902050204" pitchFamily="34" charset="0"/>
              </a:rPr>
              <a:t>"Pārsteigums"</a:t>
            </a:r>
            <a:endParaRPr lang="lv-LV" sz="3600" cap="none" spc="0" dirty="0">
              <a:ln w="17780" cmpd="sng">
                <a:solidFill>
                  <a:schemeClr val="tx1"/>
                </a:solidFill>
                <a:prstDash val="solid"/>
                <a:miter lim="800000"/>
              </a:ln>
              <a:solidFill>
                <a:schemeClr val="accent3">
                  <a:lumMod val="50000"/>
                </a:schemeClr>
              </a:solidFill>
              <a:latin typeface="Impact" panose="020B0806030902050204" pitchFamily="34" charset="0"/>
            </a:endParaRPr>
          </a:p>
        </p:txBody>
      </p:sp>
      <p:sp>
        <p:nvSpPr>
          <p:cNvPr id="8" name="Taisnstūris ar noapaļotiem stūriem 7"/>
          <p:cNvSpPr/>
          <p:nvPr/>
        </p:nvSpPr>
        <p:spPr>
          <a:xfrm>
            <a:off x="107504" y="1772816"/>
            <a:ext cx="8769518" cy="4680520"/>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4000" dirty="0" smtClean="0"/>
              <a:t>Pabeidziet domu: «Bez Nīčes nebūtu bijis psihoanalīzes, bet bez </a:t>
            </a:r>
            <a:r>
              <a:rPr lang="lv-LV" sz="4000" dirty="0" err="1" smtClean="0"/>
              <a:t>Marksa</a:t>
            </a:r>
            <a:r>
              <a:rPr lang="lv-LV" sz="4000" dirty="0" smtClean="0"/>
              <a:t>…»:</a:t>
            </a:r>
          </a:p>
          <a:p>
            <a:pPr marL="1068388" indent="-385763">
              <a:buFont typeface="+mj-lt"/>
              <a:buAutoNum type="alphaLcParenR"/>
            </a:pPr>
            <a:r>
              <a:rPr lang="lv-LV" sz="4000" dirty="0" smtClean="0"/>
              <a:t> Sociālisma</a:t>
            </a:r>
          </a:p>
          <a:p>
            <a:pPr marL="1068388" indent="-385763">
              <a:buFont typeface="+mj-lt"/>
              <a:buAutoNum type="alphaLcParenR"/>
            </a:pPr>
            <a:r>
              <a:rPr lang="lv-LV" sz="4000" b="1" dirty="0" smtClean="0">
                <a:solidFill>
                  <a:schemeClr val="accent2">
                    <a:lumMod val="75000"/>
                  </a:schemeClr>
                </a:solidFill>
              </a:rPr>
              <a:t> Komunisma</a:t>
            </a:r>
          </a:p>
          <a:p>
            <a:pPr marL="1068388" indent="-385763">
              <a:buFont typeface="+mj-lt"/>
              <a:buAutoNum type="alphaLcParenR"/>
            </a:pPr>
            <a:r>
              <a:rPr lang="lv-LV" sz="4000" dirty="0" smtClean="0"/>
              <a:t> Nacisma</a:t>
            </a:r>
          </a:p>
          <a:p>
            <a:pPr marL="1068388" indent="-385763">
              <a:buFont typeface="+mj-lt"/>
              <a:buAutoNum type="alphaLcParenR"/>
            </a:pPr>
            <a:r>
              <a:rPr lang="lv-LV" sz="4000" dirty="0" smtClean="0"/>
              <a:t> Industrializācijas</a:t>
            </a:r>
            <a:endParaRPr lang="lv-LV" sz="4000" dirty="0"/>
          </a:p>
        </p:txBody>
      </p:sp>
      <p:sp>
        <p:nvSpPr>
          <p:cNvPr id="7" name="Darbības poga: sākumlapa 6">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8937058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40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395536" y="1772816"/>
            <a:ext cx="8352928" cy="460851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lv-LV" sz="4000" dirty="0">
                <a:solidFill>
                  <a:schemeClr val="tx1"/>
                </a:solidFill>
                <a:latin typeface="+mj-lt"/>
              </a:rPr>
              <a:t>Kā sauc </a:t>
            </a:r>
            <a:r>
              <a:rPr lang="lv-LV" sz="4000" dirty="0" smtClean="0">
                <a:solidFill>
                  <a:schemeClr val="tx1"/>
                </a:solidFill>
                <a:latin typeface="+mj-lt"/>
              </a:rPr>
              <a:t>latviešu farmaceita Ivara </a:t>
            </a:r>
            <a:r>
              <a:rPr lang="lv-LV" sz="4000" dirty="0">
                <a:solidFill>
                  <a:schemeClr val="tx1"/>
                </a:solidFill>
                <a:latin typeface="+mj-lt"/>
              </a:rPr>
              <a:t>Kalviņa radīto medikamentu sirds un asinsvadu slimību ārstēšanai</a:t>
            </a:r>
            <a:r>
              <a:rPr lang="lv-LV" sz="4000" dirty="0" smtClean="0">
                <a:solidFill>
                  <a:schemeClr val="tx1"/>
                </a:solidFill>
                <a:latin typeface="+mj-lt"/>
              </a:rPr>
              <a:t>?</a:t>
            </a:r>
          </a:p>
          <a:p>
            <a:pPr marL="1441450" lvl="2" indent="-527050">
              <a:buFont typeface="+mj-lt"/>
              <a:buAutoNum type="alphaLcParenR"/>
            </a:pPr>
            <a:r>
              <a:rPr lang="lv-LV" sz="4000" dirty="0" smtClean="0">
                <a:solidFill>
                  <a:schemeClr val="tx1"/>
                </a:solidFill>
                <a:latin typeface="+mj-lt"/>
              </a:rPr>
              <a:t>«Evija»</a:t>
            </a:r>
          </a:p>
          <a:p>
            <a:pPr marL="1441450" lvl="2" indent="-527050">
              <a:buFont typeface="+mj-lt"/>
              <a:buAutoNum type="alphaLcParenR"/>
            </a:pPr>
            <a:r>
              <a:rPr lang="lv-LV" sz="4000" dirty="0" smtClean="0">
                <a:solidFill>
                  <a:schemeClr val="tx1"/>
                </a:solidFill>
                <a:latin typeface="+mj-lt"/>
              </a:rPr>
              <a:t>«</a:t>
            </a:r>
            <a:r>
              <a:rPr lang="lv-LV" sz="4000" dirty="0" err="1" smtClean="0">
                <a:solidFill>
                  <a:schemeClr val="tx1"/>
                </a:solidFill>
                <a:latin typeface="+mj-lt"/>
              </a:rPr>
              <a:t>Mildronāts</a:t>
            </a:r>
            <a:r>
              <a:rPr lang="lv-LV" sz="4000" dirty="0" smtClean="0">
                <a:solidFill>
                  <a:schemeClr val="tx1"/>
                </a:solidFill>
                <a:latin typeface="+mj-lt"/>
              </a:rPr>
              <a:t>»</a:t>
            </a:r>
          </a:p>
          <a:p>
            <a:pPr marL="1441450" lvl="2" indent="-527050">
              <a:buFont typeface="+mj-lt"/>
              <a:buAutoNum type="alphaLcParenR"/>
            </a:pPr>
            <a:r>
              <a:rPr lang="lv-LV" sz="4000" dirty="0" smtClean="0">
                <a:solidFill>
                  <a:schemeClr val="tx1"/>
                </a:solidFill>
                <a:latin typeface="+mj-lt"/>
              </a:rPr>
              <a:t>«</a:t>
            </a:r>
            <a:r>
              <a:rPr lang="lv-LV" sz="4000" dirty="0" err="1" smtClean="0">
                <a:solidFill>
                  <a:schemeClr val="tx1"/>
                </a:solidFill>
                <a:latin typeface="+mj-lt"/>
              </a:rPr>
              <a:t>Meldonijs</a:t>
            </a:r>
            <a:r>
              <a:rPr lang="lv-LV" sz="4000" dirty="0" smtClean="0">
                <a:solidFill>
                  <a:schemeClr val="tx1"/>
                </a:solidFill>
                <a:latin typeface="+mj-lt"/>
              </a:rPr>
              <a:t>»</a:t>
            </a:r>
          </a:p>
          <a:p>
            <a:pPr marL="1441450" lvl="2" indent="-527050">
              <a:buFont typeface="+mj-lt"/>
              <a:buAutoNum type="alphaLcParenR"/>
            </a:pPr>
            <a:r>
              <a:rPr lang="lv-LV" sz="4000" dirty="0" smtClean="0">
                <a:solidFill>
                  <a:schemeClr val="tx1"/>
                </a:solidFill>
                <a:latin typeface="+mj-lt"/>
              </a:rPr>
              <a:t>«</a:t>
            </a:r>
            <a:r>
              <a:rPr lang="lv-LV" sz="4000" dirty="0" err="1" smtClean="0">
                <a:solidFill>
                  <a:schemeClr val="tx1"/>
                </a:solidFill>
                <a:latin typeface="+mj-lt"/>
              </a:rPr>
              <a:t>Dezoksiribonukleinskābe</a:t>
            </a:r>
            <a:r>
              <a:rPr lang="lv-LV" sz="4000" dirty="0" smtClean="0">
                <a:solidFill>
                  <a:schemeClr val="tx1"/>
                </a:solidFill>
                <a:latin typeface="+mj-lt"/>
              </a:rPr>
              <a:t>»</a:t>
            </a:r>
            <a:endParaRPr lang="lv-LV" sz="4000" dirty="0">
              <a:solidFill>
                <a:schemeClr val="tx1"/>
              </a:solidFill>
              <a:latin typeface="+mj-lt"/>
            </a:endParaRPr>
          </a:p>
        </p:txBody>
      </p:sp>
      <p:sp>
        <p:nvSpPr>
          <p:cNvPr id="6" name="Taisnstūris 5"/>
          <p:cNvSpPr/>
          <p:nvPr/>
        </p:nvSpPr>
        <p:spPr>
          <a:xfrm>
            <a:off x="0" y="168200"/>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accent2">
                    <a:lumMod val="75000"/>
                  </a:schemeClr>
                </a:solidFill>
                <a:latin typeface="Impact" panose="020B0806030902050204" pitchFamily="34" charset="0"/>
              </a:rPr>
              <a:t>"Pārsteigums"</a:t>
            </a:r>
            <a:endParaRPr lang="lv-LV" sz="3600" cap="none" spc="0" dirty="0">
              <a:ln w="17780" cmpd="sng">
                <a:solidFill>
                  <a:schemeClr val="tx1"/>
                </a:solidFill>
                <a:prstDash val="solid"/>
                <a:miter lim="800000"/>
              </a:ln>
              <a:solidFill>
                <a:schemeClr val="accent3">
                  <a:lumMod val="50000"/>
                </a:schemeClr>
              </a:solidFill>
              <a:latin typeface="Impact" panose="020B0806030902050204" pitchFamily="34" charset="0"/>
            </a:endParaRPr>
          </a:p>
        </p:txBody>
      </p:sp>
    </p:spTree>
    <p:extLst>
      <p:ext uri="{BB962C8B-B14F-4D97-AF65-F5344CB8AC3E}">
        <p14:creationId xmlns:p14="http://schemas.microsoft.com/office/powerpoint/2010/main" val="3692049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395536" y="233353"/>
            <a:ext cx="5184433" cy="1323439"/>
          </a:xfrm>
          <a:prstGeom prst="rect">
            <a:avLst/>
          </a:prstGeom>
          <a:noFill/>
        </p:spPr>
        <p:txBody>
          <a:bodyPr wrap="none" lIns="91440" tIns="45720" rIns="91440" bIns="45720">
            <a:spAutoFit/>
          </a:bodyPr>
          <a:lstStyle/>
          <a:p>
            <a:pPr algn="ctr"/>
            <a:r>
              <a:rPr lang="lv-LV" sz="8000" cap="none" spc="0" dirty="0" smtClean="0">
                <a:ln w="17780" cmpd="sng">
                  <a:solidFill>
                    <a:schemeClr val="tx1"/>
                  </a:solidFill>
                  <a:prstDash val="solid"/>
                  <a:miter lim="800000"/>
                </a:ln>
                <a:solidFill>
                  <a:srgbClr val="FFC000"/>
                </a:solidFill>
                <a:latin typeface="Impact" panose="020B0806030902050204" pitchFamily="34" charset="0"/>
              </a:rPr>
              <a:t>M</a:t>
            </a:r>
            <a:r>
              <a:rPr lang="lv-LV" sz="8000" dirty="0" smtClean="0">
                <a:ln w="17780" cmpd="sng">
                  <a:solidFill>
                    <a:schemeClr val="tx1"/>
                  </a:solidFill>
                  <a:prstDash val="solid"/>
                  <a:miter lim="800000"/>
                </a:ln>
                <a:solidFill>
                  <a:srgbClr val="FFC000"/>
                </a:solidFill>
                <a:latin typeface="Impact" panose="020B0806030902050204" pitchFamily="34" charset="0"/>
              </a:rPr>
              <a:t>atemātika</a:t>
            </a:r>
            <a:endParaRPr lang="lv-LV" sz="8000" cap="none" spc="0" dirty="0">
              <a:ln w="17780" cmpd="sng">
                <a:solidFill>
                  <a:schemeClr val="tx1"/>
                </a:solidFill>
                <a:prstDash val="solid"/>
                <a:miter lim="800000"/>
              </a:ln>
              <a:solidFill>
                <a:srgbClr val="FFC000"/>
              </a:solidFill>
              <a:latin typeface="Impact" panose="020B0806030902050204" pitchFamily="34" charset="0"/>
            </a:endParaRPr>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3</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7" name="Taisnstūris ar noapaļotiem stūriem 6"/>
          <p:cNvSpPr/>
          <p:nvPr/>
        </p:nvSpPr>
        <p:spPr>
          <a:xfrm>
            <a:off x="251520" y="1844824"/>
            <a:ext cx="8625502" cy="4824536"/>
          </a:xfrm>
          <a:prstGeom prst="roundRect">
            <a:avLst/>
          </a:prstGeom>
          <a:solidFill>
            <a:schemeClr val="accent3">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lv-LV" sz="3000" dirty="0">
                <a:solidFill>
                  <a:schemeClr val="tx1"/>
                </a:solidFill>
              </a:rPr>
              <a:t>Pirātu kuģa kajītē atpūtās kapteinis </a:t>
            </a:r>
            <a:r>
              <a:rPr lang="lv-LV" sz="3000" dirty="0" err="1">
                <a:solidFill>
                  <a:schemeClr val="tx1"/>
                </a:solidFill>
              </a:rPr>
              <a:t>Flints</a:t>
            </a:r>
            <a:r>
              <a:rPr lang="lv-LV" sz="3000" dirty="0">
                <a:solidFill>
                  <a:schemeClr val="tx1"/>
                </a:solidFill>
              </a:rPr>
              <a:t> un viņa bocmanis. Katrs no viņiem dalīja vienu un to pašu dalāmo ar dažādiem dalītājiem. </a:t>
            </a:r>
            <a:r>
              <a:rPr lang="lv-LV" sz="3000" dirty="0" err="1">
                <a:solidFill>
                  <a:schemeClr val="tx1"/>
                </a:solidFill>
              </a:rPr>
              <a:t>Flints</a:t>
            </a:r>
            <a:r>
              <a:rPr lang="lv-LV" sz="3000" dirty="0">
                <a:solidFill>
                  <a:schemeClr val="tx1"/>
                </a:solidFill>
              </a:rPr>
              <a:t> dalīja ar 153, bocmanis – ar 8. Bocmanis dalījumā ieguva 612. Cik dalījumā ieguva kapteinis? </a:t>
            </a:r>
            <a:endParaRPr lang="lv-LV" sz="3000" dirty="0" smtClean="0">
              <a:solidFill>
                <a:schemeClr val="tx1"/>
              </a:solidFill>
            </a:endParaRPr>
          </a:p>
          <a:p>
            <a:pPr marL="2343150" lvl="4" indent="-514350" algn="just">
              <a:buFont typeface="+mj-lt"/>
              <a:buAutoNum type="alphaLcParenR"/>
            </a:pPr>
            <a:r>
              <a:rPr lang="lv-LV" sz="3000" dirty="0" smtClean="0">
                <a:solidFill>
                  <a:schemeClr val="tx1"/>
                </a:solidFill>
              </a:rPr>
              <a:t>16</a:t>
            </a:r>
            <a:endParaRPr lang="lv-LV" sz="3000" dirty="0">
              <a:solidFill>
                <a:schemeClr val="tx1"/>
              </a:solidFill>
            </a:endParaRPr>
          </a:p>
          <a:p>
            <a:pPr marL="2343150" lvl="4" indent="-514350" algn="just">
              <a:buFont typeface="+mj-lt"/>
              <a:buAutoNum type="alphaLcParenR"/>
            </a:pPr>
            <a:r>
              <a:rPr lang="lv-LV" sz="3000" dirty="0" smtClean="0">
                <a:solidFill>
                  <a:schemeClr val="tx1"/>
                </a:solidFill>
              </a:rPr>
              <a:t>32</a:t>
            </a:r>
          </a:p>
          <a:p>
            <a:pPr marL="2343150" lvl="4" indent="-514350" algn="just">
              <a:buFont typeface="+mj-lt"/>
              <a:buAutoNum type="alphaLcParenR"/>
            </a:pPr>
            <a:r>
              <a:rPr lang="lv-LV" sz="3000" dirty="0" smtClean="0">
                <a:solidFill>
                  <a:schemeClr val="tx1"/>
                </a:solidFill>
              </a:rPr>
              <a:t>50</a:t>
            </a:r>
          </a:p>
          <a:p>
            <a:pPr marL="2343150" lvl="4" indent="-514350" algn="just">
              <a:buFont typeface="+mj-lt"/>
              <a:buAutoNum type="alphaLcParenR"/>
            </a:pPr>
            <a:r>
              <a:rPr lang="lv-LV" sz="3000" dirty="0" smtClean="0">
                <a:solidFill>
                  <a:schemeClr val="tx1"/>
                </a:solidFill>
              </a:rPr>
              <a:t>18</a:t>
            </a:r>
            <a:endParaRPr lang="lv-LV" sz="3000" dirty="0">
              <a:solidFill>
                <a:schemeClr val="tx1"/>
              </a:solidFill>
              <a:latin typeface="Impact" panose="020B0806030902050204" pitchFamily="34" charset="0"/>
            </a:endParaRPr>
          </a:p>
        </p:txBody>
      </p:sp>
    </p:spTree>
    <p:extLst>
      <p:ext uri="{BB962C8B-B14F-4D97-AF65-F5344CB8AC3E}">
        <p14:creationId xmlns:p14="http://schemas.microsoft.com/office/powerpoint/2010/main" val="809433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4</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7" name="Darbības poga: sākumlapa 6">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aisnstūris 7"/>
          <p:cNvSpPr/>
          <p:nvPr/>
        </p:nvSpPr>
        <p:spPr>
          <a:xfrm>
            <a:off x="0" y="168200"/>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accent2">
                    <a:lumMod val="75000"/>
                  </a:schemeClr>
                </a:solidFill>
                <a:latin typeface="Impact" panose="020B0806030902050204" pitchFamily="34" charset="0"/>
              </a:rPr>
              <a:t>"Pārsteigums"</a:t>
            </a:r>
            <a:endParaRPr lang="lv-LV" sz="3600" cap="none" spc="0" dirty="0">
              <a:ln w="17780" cmpd="sng">
                <a:solidFill>
                  <a:schemeClr val="tx1"/>
                </a:solidFill>
                <a:prstDash val="solid"/>
                <a:miter lim="800000"/>
              </a:ln>
              <a:solidFill>
                <a:schemeClr val="accent3">
                  <a:lumMod val="50000"/>
                </a:schemeClr>
              </a:solidFill>
              <a:latin typeface="Impact" panose="020B0806030902050204" pitchFamily="34" charset="0"/>
            </a:endParaRPr>
          </a:p>
        </p:txBody>
      </p:sp>
      <p:sp>
        <p:nvSpPr>
          <p:cNvPr id="9" name="Taisnstūris ar noapaļotiem stūriem 8"/>
          <p:cNvSpPr/>
          <p:nvPr/>
        </p:nvSpPr>
        <p:spPr>
          <a:xfrm>
            <a:off x="395536" y="1772816"/>
            <a:ext cx="8352928" cy="460851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lv-LV" sz="4000" dirty="0">
                <a:solidFill>
                  <a:schemeClr val="tx1"/>
                </a:solidFill>
                <a:latin typeface="+mj-lt"/>
              </a:rPr>
              <a:t>Kā sauc </a:t>
            </a:r>
            <a:r>
              <a:rPr lang="lv-LV" sz="4000" dirty="0" smtClean="0">
                <a:solidFill>
                  <a:schemeClr val="tx1"/>
                </a:solidFill>
                <a:latin typeface="+mj-lt"/>
              </a:rPr>
              <a:t>latviešu farmaceita Ivara </a:t>
            </a:r>
            <a:r>
              <a:rPr lang="lv-LV" sz="4000" dirty="0">
                <a:solidFill>
                  <a:schemeClr val="tx1"/>
                </a:solidFill>
                <a:latin typeface="+mj-lt"/>
              </a:rPr>
              <a:t>Kalviņa radīto medikamentu sirds un asinsvadu slimību ārstēšanai</a:t>
            </a:r>
            <a:r>
              <a:rPr lang="lv-LV" sz="4000" dirty="0" smtClean="0">
                <a:solidFill>
                  <a:schemeClr val="tx1"/>
                </a:solidFill>
                <a:latin typeface="+mj-lt"/>
              </a:rPr>
              <a:t>?</a:t>
            </a:r>
          </a:p>
          <a:p>
            <a:pPr marL="1441450" lvl="2" indent="-527050">
              <a:buFont typeface="+mj-lt"/>
              <a:buAutoNum type="alphaLcParenR"/>
            </a:pPr>
            <a:r>
              <a:rPr lang="lv-LV" sz="4000" dirty="0" smtClean="0">
                <a:solidFill>
                  <a:schemeClr val="tx1"/>
                </a:solidFill>
                <a:latin typeface="+mj-lt"/>
              </a:rPr>
              <a:t>«Evija»</a:t>
            </a:r>
          </a:p>
          <a:p>
            <a:pPr marL="1441450" lvl="2" indent="-527050">
              <a:buFont typeface="+mj-lt"/>
              <a:buAutoNum type="alphaLcParenR"/>
            </a:pPr>
            <a:r>
              <a:rPr lang="lv-LV" sz="4000" b="1" dirty="0" smtClean="0">
                <a:solidFill>
                  <a:schemeClr val="tx1"/>
                </a:solidFill>
                <a:latin typeface="+mj-lt"/>
              </a:rPr>
              <a:t>«</a:t>
            </a:r>
            <a:r>
              <a:rPr lang="lv-LV" sz="4000" b="1" dirty="0" err="1" smtClean="0">
                <a:solidFill>
                  <a:schemeClr val="tx1"/>
                </a:solidFill>
                <a:latin typeface="+mj-lt"/>
              </a:rPr>
              <a:t>Mildronāts</a:t>
            </a:r>
            <a:r>
              <a:rPr lang="lv-LV" sz="4000" b="1" dirty="0" smtClean="0">
                <a:solidFill>
                  <a:schemeClr val="tx1"/>
                </a:solidFill>
                <a:latin typeface="+mj-lt"/>
              </a:rPr>
              <a:t>»</a:t>
            </a:r>
          </a:p>
          <a:p>
            <a:pPr marL="1441450" lvl="2" indent="-527050">
              <a:buFont typeface="+mj-lt"/>
              <a:buAutoNum type="alphaLcParenR"/>
            </a:pPr>
            <a:r>
              <a:rPr lang="lv-LV" sz="4000" dirty="0" smtClean="0">
                <a:solidFill>
                  <a:schemeClr val="tx1"/>
                </a:solidFill>
                <a:latin typeface="+mj-lt"/>
              </a:rPr>
              <a:t>«</a:t>
            </a:r>
            <a:r>
              <a:rPr lang="lv-LV" sz="4000" dirty="0" err="1" smtClean="0">
                <a:solidFill>
                  <a:schemeClr val="tx1"/>
                </a:solidFill>
                <a:latin typeface="+mj-lt"/>
              </a:rPr>
              <a:t>Meldonijs</a:t>
            </a:r>
            <a:r>
              <a:rPr lang="lv-LV" sz="4000" dirty="0" smtClean="0">
                <a:solidFill>
                  <a:schemeClr val="tx1"/>
                </a:solidFill>
                <a:latin typeface="+mj-lt"/>
              </a:rPr>
              <a:t>»</a:t>
            </a:r>
          </a:p>
          <a:p>
            <a:pPr marL="1441450" lvl="2" indent="-527050">
              <a:buFont typeface="+mj-lt"/>
              <a:buAutoNum type="alphaLcParenR"/>
            </a:pPr>
            <a:r>
              <a:rPr lang="lv-LV" sz="4000" dirty="0" smtClean="0">
                <a:solidFill>
                  <a:schemeClr val="tx1"/>
                </a:solidFill>
                <a:latin typeface="+mj-lt"/>
              </a:rPr>
              <a:t>«</a:t>
            </a:r>
            <a:r>
              <a:rPr lang="lv-LV" sz="4000" dirty="0" err="1" smtClean="0">
                <a:solidFill>
                  <a:schemeClr val="tx1"/>
                </a:solidFill>
                <a:latin typeface="+mj-lt"/>
              </a:rPr>
              <a:t>Dezoksiribonukleinskābe</a:t>
            </a:r>
            <a:r>
              <a:rPr lang="lv-LV" sz="4000" dirty="0" smtClean="0">
                <a:solidFill>
                  <a:schemeClr val="tx1"/>
                </a:solidFill>
                <a:latin typeface="+mj-lt"/>
              </a:rPr>
              <a:t>»</a:t>
            </a:r>
            <a:endParaRPr lang="lv-LV" sz="4000" dirty="0">
              <a:solidFill>
                <a:schemeClr val="tx1"/>
              </a:solidFill>
              <a:latin typeface="+mj-lt"/>
            </a:endParaRPr>
          </a:p>
        </p:txBody>
      </p:sp>
    </p:spTree>
    <p:extLst>
      <p:ext uri="{BB962C8B-B14F-4D97-AF65-F5344CB8AC3E}">
        <p14:creationId xmlns:p14="http://schemas.microsoft.com/office/powerpoint/2010/main" val="5050762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5</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323528" y="1700808"/>
            <a:ext cx="8553494" cy="460851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dirty="0" smtClean="0">
                <a:solidFill>
                  <a:schemeClr val="tx1"/>
                </a:solidFill>
                <a:latin typeface="Impact" panose="020B0806030902050204" pitchFamily="34" charset="0"/>
              </a:rPr>
              <a:t>Cik zelta medaļas Latvijas valsts izlašu sportisti kopumā ir ieguvuši vasaras olimpisko spēļu laikā? </a:t>
            </a:r>
          </a:p>
          <a:p>
            <a:pPr marL="742950" indent="-742950" algn="ctr">
              <a:buFont typeface="+mj-lt"/>
              <a:buAutoNum type="alphaLcParenR"/>
            </a:pPr>
            <a:r>
              <a:rPr lang="lv-LV" sz="4000" dirty="0" smtClean="0">
                <a:solidFill>
                  <a:schemeClr val="tx1"/>
                </a:solidFill>
                <a:latin typeface="Impact" panose="020B0806030902050204" pitchFamily="34" charset="0"/>
              </a:rPr>
              <a:t>28</a:t>
            </a:r>
          </a:p>
          <a:p>
            <a:pPr marL="742950" indent="-742950" algn="ctr">
              <a:buFont typeface="+mj-lt"/>
              <a:buAutoNum type="alphaLcParenR"/>
            </a:pPr>
            <a:r>
              <a:rPr lang="lv-LV" sz="4000" dirty="0">
                <a:solidFill>
                  <a:schemeClr val="tx1"/>
                </a:solidFill>
                <a:latin typeface="Impact" panose="020B0806030902050204" pitchFamily="34" charset="0"/>
              </a:rPr>
              <a:t>3</a:t>
            </a:r>
            <a:r>
              <a:rPr lang="lv-LV" sz="4000" dirty="0" smtClean="0">
                <a:solidFill>
                  <a:schemeClr val="tx1"/>
                </a:solidFill>
                <a:latin typeface="Impact" panose="020B0806030902050204" pitchFamily="34" charset="0"/>
              </a:rPr>
              <a:t>5</a:t>
            </a:r>
          </a:p>
          <a:p>
            <a:pPr marL="742950" indent="-742950" algn="ctr">
              <a:buFont typeface="+mj-lt"/>
              <a:buAutoNum type="alphaLcParenR"/>
            </a:pPr>
            <a:r>
              <a:rPr lang="lv-LV" sz="4000" dirty="0" smtClean="0">
                <a:solidFill>
                  <a:schemeClr val="tx1"/>
                </a:solidFill>
                <a:latin typeface="Impact" panose="020B0806030902050204" pitchFamily="34" charset="0"/>
              </a:rPr>
              <a:t>21</a:t>
            </a:r>
          </a:p>
          <a:p>
            <a:pPr marL="742950" indent="-742950" algn="ctr">
              <a:buFont typeface="+mj-lt"/>
              <a:buAutoNum type="alphaLcParenR"/>
            </a:pPr>
            <a:r>
              <a:rPr lang="lv-LV" sz="4000" dirty="0" smtClean="0">
                <a:solidFill>
                  <a:schemeClr val="tx1"/>
                </a:solidFill>
                <a:latin typeface="Impact" panose="020B0806030902050204" pitchFamily="34" charset="0"/>
              </a:rPr>
              <a:t>14</a:t>
            </a:r>
            <a:endParaRPr lang="lv-LV" sz="4000" dirty="0">
              <a:solidFill>
                <a:schemeClr val="tx1"/>
              </a:solidFill>
              <a:latin typeface="Impact" panose="020B0806030902050204" pitchFamily="34" charset="0"/>
            </a:endParaRPr>
          </a:p>
        </p:txBody>
      </p:sp>
      <p:sp>
        <p:nvSpPr>
          <p:cNvPr id="6" name="Taisnstūris 5"/>
          <p:cNvSpPr/>
          <p:nvPr/>
        </p:nvSpPr>
        <p:spPr>
          <a:xfrm>
            <a:off x="0" y="168200"/>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accent2">
                    <a:lumMod val="75000"/>
                  </a:schemeClr>
                </a:solidFill>
                <a:latin typeface="Impact" panose="020B0806030902050204" pitchFamily="34" charset="0"/>
              </a:rPr>
              <a:t>"Pārsteigums"</a:t>
            </a:r>
            <a:endParaRPr lang="lv-LV" sz="3600" cap="none" spc="0" dirty="0">
              <a:ln w="17780" cmpd="sng">
                <a:solidFill>
                  <a:schemeClr val="tx1"/>
                </a:solidFill>
                <a:prstDash val="solid"/>
                <a:miter lim="800000"/>
              </a:ln>
              <a:solidFill>
                <a:schemeClr val="accent3">
                  <a:lumMod val="50000"/>
                </a:schemeClr>
              </a:solidFill>
              <a:latin typeface="Impact" panose="020B0806030902050204" pitchFamily="34" charset="0"/>
            </a:endParaRPr>
          </a:p>
        </p:txBody>
      </p:sp>
    </p:spTree>
    <p:extLst>
      <p:ext uri="{BB962C8B-B14F-4D97-AF65-F5344CB8AC3E}">
        <p14:creationId xmlns:p14="http://schemas.microsoft.com/office/powerpoint/2010/main" val="32370913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solidFill>
                  <a:schemeClr val="tx1"/>
                </a:solidFill>
                <a:latin typeface="Impact" panose="020B0806030902050204" pitchFamily="34" charset="0"/>
              </a:rPr>
              <a:t>5</a:t>
            </a:r>
            <a:r>
              <a:rPr lang="lv-LV" sz="4400" dirty="0" smtClean="0">
                <a:solidFill>
                  <a:schemeClr val="tx1"/>
                </a:solidFill>
                <a:latin typeface="Impact" panose="020B0806030902050204" pitchFamily="34" charset="0"/>
              </a:rPr>
              <a:t>0 punkti</a:t>
            </a:r>
            <a:endParaRPr lang="lv-LV" sz="4400" dirty="0">
              <a:solidFill>
                <a:schemeClr val="tx1"/>
              </a:solidFill>
              <a:latin typeface="Impact" panose="020B0806030902050204" pitchFamily="34" charset="0"/>
            </a:endParaRPr>
          </a:p>
        </p:txBody>
      </p:sp>
      <p:sp>
        <p:nvSpPr>
          <p:cNvPr id="8" name="Taisnstūris 7"/>
          <p:cNvSpPr/>
          <p:nvPr/>
        </p:nvSpPr>
        <p:spPr>
          <a:xfrm>
            <a:off x="0" y="168200"/>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accent2">
                    <a:lumMod val="75000"/>
                  </a:schemeClr>
                </a:solidFill>
                <a:latin typeface="Impact" panose="020B0806030902050204" pitchFamily="34" charset="0"/>
              </a:rPr>
              <a:t>"Pārsteigums"</a:t>
            </a:r>
            <a:endParaRPr lang="lv-LV" sz="3600" cap="none" spc="0" dirty="0">
              <a:ln w="17780" cmpd="sng">
                <a:solidFill>
                  <a:schemeClr val="tx1"/>
                </a:solidFill>
                <a:prstDash val="solid"/>
                <a:miter lim="800000"/>
              </a:ln>
              <a:solidFill>
                <a:schemeClr val="accent3">
                  <a:lumMod val="50000"/>
                </a:schemeClr>
              </a:solidFill>
              <a:latin typeface="Impact" panose="020B0806030902050204" pitchFamily="34" charset="0"/>
            </a:endParaRPr>
          </a:p>
        </p:txBody>
      </p:sp>
      <p:sp>
        <p:nvSpPr>
          <p:cNvPr id="9" name="Taisnstūris ar noapaļotiem stūriem 8"/>
          <p:cNvSpPr/>
          <p:nvPr/>
        </p:nvSpPr>
        <p:spPr>
          <a:xfrm>
            <a:off x="266978" y="1772816"/>
            <a:ext cx="8553494" cy="4608512"/>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dirty="0" smtClean="0">
                <a:solidFill>
                  <a:schemeClr val="tx1"/>
                </a:solidFill>
                <a:latin typeface="Impact" panose="020B0806030902050204" pitchFamily="34" charset="0"/>
              </a:rPr>
              <a:t>Cik zelta medaļas Latvijas valsts izlašu sportisti kopumā ir ieguvuši vasaras olimpisko spēļu laikā? </a:t>
            </a:r>
          </a:p>
          <a:p>
            <a:pPr marL="742950" indent="-742950" algn="ctr">
              <a:buFont typeface="+mj-lt"/>
              <a:buAutoNum type="alphaLcParenR"/>
            </a:pPr>
            <a:r>
              <a:rPr lang="lv-LV" sz="4000" dirty="0" smtClean="0">
                <a:solidFill>
                  <a:schemeClr val="tx1"/>
                </a:solidFill>
                <a:latin typeface="Impact" panose="020B0806030902050204" pitchFamily="34" charset="0"/>
              </a:rPr>
              <a:t>28</a:t>
            </a:r>
          </a:p>
          <a:p>
            <a:pPr marL="742950" indent="-742950" algn="ctr">
              <a:buFont typeface="+mj-lt"/>
              <a:buAutoNum type="alphaLcParenR"/>
            </a:pPr>
            <a:r>
              <a:rPr lang="lv-LV" sz="4000" dirty="0">
                <a:solidFill>
                  <a:schemeClr val="tx1"/>
                </a:solidFill>
                <a:latin typeface="Impact" panose="020B0806030902050204" pitchFamily="34" charset="0"/>
              </a:rPr>
              <a:t>3</a:t>
            </a:r>
            <a:r>
              <a:rPr lang="lv-LV" sz="4000" dirty="0" smtClean="0">
                <a:solidFill>
                  <a:schemeClr val="tx1"/>
                </a:solidFill>
                <a:latin typeface="Impact" panose="020B0806030902050204" pitchFamily="34" charset="0"/>
              </a:rPr>
              <a:t>5</a:t>
            </a:r>
          </a:p>
          <a:p>
            <a:pPr marL="742950" indent="-742950" algn="ctr">
              <a:buFont typeface="+mj-lt"/>
              <a:buAutoNum type="alphaLcParenR"/>
            </a:pPr>
            <a:r>
              <a:rPr lang="lv-LV" sz="4000" dirty="0" smtClean="0">
                <a:solidFill>
                  <a:srgbClr val="FFFF00"/>
                </a:solidFill>
                <a:latin typeface="Impact" panose="020B0806030902050204" pitchFamily="34" charset="0"/>
              </a:rPr>
              <a:t>21</a:t>
            </a:r>
          </a:p>
          <a:p>
            <a:pPr marL="742950" indent="-742950" algn="ctr">
              <a:buFont typeface="+mj-lt"/>
              <a:buAutoNum type="alphaLcParenR"/>
            </a:pPr>
            <a:r>
              <a:rPr lang="lv-LV" sz="4000" dirty="0" smtClean="0">
                <a:solidFill>
                  <a:schemeClr val="tx1"/>
                </a:solidFill>
                <a:latin typeface="Impact" panose="020B0806030902050204" pitchFamily="34" charset="0"/>
              </a:rPr>
              <a:t>14</a:t>
            </a:r>
            <a:endParaRPr lang="lv-LV" sz="4000" dirty="0">
              <a:solidFill>
                <a:schemeClr val="tx1"/>
              </a:solidFill>
              <a:latin typeface="Impact" panose="020B0806030902050204" pitchFamily="34" charset="0"/>
            </a:endParaRPr>
          </a:p>
        </p:txBody>
      </p:sp>
      <p:sp>
        <p:nvSpPr>
          <p:cNvPr id="7" name="Darbības poga: sākumlapa 6">
            <a:hlinkClick r:id="rId2"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0355055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60 punkti</a:t>
            </a:r>
            <a:endParaRPr lang="lv-LV" sz="4400" dirty="0">
              <a:solidFill>
                <a:schemeClr val="tx1"/>
              </a:solidFill>
              <a:latin typeface="Impact" panose="020B0806030902050204" pitchFamily="34" charset="0"/>
            </a:endParaRPr>
          </a:p>
        </p:txBody>
      </p:sp>
      <p:sp>
        <p:nvSpPr>
          <p:cNvPr id="27" name="Taisnstūris ar noapaļotiem stūriem 26"/>
          <p:cNvSpPr/>
          <p:nvPr/>
        </p:nvSpPr>
        <p:spPr>
          <a:xfrm>
            <a:off x="251520" y="1772816"/>
            <a:ext cx="6048672" cy="4824536"/>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4000" dirty="0" smtClean="0">
                <a:solidFill>
                  <a:schemeClr val="tx1"/>
                </a:solidFill>
                <a:latin typeface="Impact" panose="020B0806030902050204" pitchFamily="34" charset="0"/>
              </a:rPr>
              <a:t>Kur atrodas Vilhelmam </a:t>
            </a:r>
            <a:r>
              <a:rPr lang="lv-LV" sz="4000" dirty="0" err="1" smtClean="0">
                <a:solidFill>
                  <a:schemeClr val="tx1"/>
                </a:solidFill>
                <a:latin typeface="Impact" panose="020B0806030902050204" pitchFamily="34" charset="0"/>
              </a:rPr>
              <a:t>Ostvaldam</a:t>
            </a:r>
            <a:r>
              <a:rPr lang="lv-LV" sz="4000" dirty="0" smtClean="0">
                <a:solidFill>
                  <a:schemeClr val="tx1"/>
                </a:solidFill>
                <a:latin typeface="Impact" panose="020B0806030902050204" pitchFamily="34" charset="0"/>
              </a:rPr>
              <a:t> veltītais piemineklis?</a:t>
            </a:r>
          </a:p>
          <a:p>
            <a:pPr marL="542925" indent="-542925">
              <a:buFont typeface="+mj-lt"/>
              <a:buAutoNum type="alphaLcParenR"/>
            </a:pPr>
            <a:r>
              <a:rPr lang="lv-LV" sz="4000" dirty="0" smtClean="0">
                <a:solidFill>
                  <a:schemeClr val="tx1"/>
                </a:solidFill>
                <a:latin typeface="Impact" panose="020B0806030902050204" pitchFamily="34" charset="0"/>
              </a:rPr>
              <a:t>pie </a:t>
            </a:r>
            <a:r>
              <a:rPr lang="lv-LV" sz="4000" dirty="0" err="1" smtClean="0">
                <a:solidFill>
                  <a:schemeClr val="tx1"/>
                </a:solidFill>
                <a:latin typeface="Impact" panose="020B0806030902050204" pitchFamily="34" charset="0"/>
              </a:rPr>
              <a:t>Ziedoņdārza</a:t>
            </a:r>
            <a:endParaRPr lang="lv-LV" sz="4000" dirty="0" smtClean="0">
              <a:solidFill>
                <a:schemeClr val="tx1"/>
              </a:solidFill>
              <a:latin typeface="Impact" panose="020B0806030902050204" pitchFamily="34" charset="0"/>
            </a:endParaRPr>
          </a:p>
          <a:p>
            <a:pPr marL="542925" indent="-542925">
              <a:buFont typeface="+mj-lt"/>
              <a:buAutoNum type="alphaLcParenR"/>
            </a:pPr>
            <a:r>
              <a:rPr lang="lv-LV" sz="4000" dirty="0" smtClean="0">
                <a:solidFill>
                  <a:schemeClr val="tx1"/>
                </a:solidFill>
                <a:latin typeface="Impact" panose="020B0806030902050204" pitchFamily="34" charset="0"/>
              </a:rPr>
              <a:t>pie </a:t>
            </a:r>
            <a:r>
              <a:rPr lang="lv-LV" sz="4000" dirty="0" err="1" smtClean="0">
                <a:solidFill>
                  <a:schemeClr val="tx1"/>
                </a:solidFill>
                <a:latin typeface="Impact" panose="020B0806030902050204" pitchFamily="34" charset="0"/>
              </a:rPr>
              <a:t>Ostvalda</a:t>
            </a:r>
            <a:r>
              <a:rPr lang="lv-LV" sz="4000" dirty="0" smtClean="0">
                <a:solidFill>
                  <a:schemeClr val="tx1"/>
                </a:solidFill>
                <a:latin typeface="Impact" panose="020B0806030902050204" pitchFamily="34" charset="0"/>
              </a:rPr>
              <a:t> parka</a:t>
            </a:r>
          </a:p>
          <a:p>
            <a:pPr marL="542925" indent="-542925">
              <a:buFont typeface="+mj-lt"/>
              <a:buAutoNum type="alphaLcParenR"/>
            </a:pPr>
            <a:r>
              <a:rPr lang="lv-LV" sz="4000" dirty="0">
                <a:solidFill>
                  <a:schemeClr val="tx1"/>
                </a:solidFill>
                <a:latin typeface="Impact" panose="020B0806030902050204" pitchFamily="34" charset="0"/>
              </a:rPr>
              <a:t>pie Vērmanes parka</a:t>
            </a:r>
          </a:p>
          <a:p>
            <a:pPr marL="542925" indent="-542925">
              <a:buFont typeface="+mj-lt"/>
              <a:buAutoNum type="alphaLcParenR"/>
            </a:pPr>
            <a:r>
              <a:rPr lang="lv-LV" sz="4000" dirty="0" smtClean="0">
                <a:solidFill>
                  <a:schemeClr val="tx1"/>
                </a:solidFill>
                <a:latin typeface="Impact" panose="020B0806030902050204" pitchFamily="34" charset="0"/>
              </a:rPr>
              <a:t> pie Rātslaukuma</a:t>
            </a:r>
            <a:endParaRPr lang="lv-LV" sz="4000" dirty="0">
              <a:solidFill>
                <a:schemeClr val="tx1"/>
              </a:solidFill>
              <a:latin typeface="Impact" panose="020B0806030902050204" pitchFamily="34" charset="0"/>
            </a:endParaRPr>
          </a:p>
        </p:txBody>
      </p:sp>
      <p:sp>
        <p:nvSpPr>
          <p:cNvPr id="6" name="Taisnstūris 5"/>
          <p:cNvSpPr/>
          <p:nvPr/>
        </p:nvSpPr>
        <p:spPr>
          <a:xfrm>
            <a:off x="0" y="168200"/>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accent2">
                    <a:lumMod val="75000"/>
                  </a:schemeClr>
                </a:solidFill>
                <a:latin typeface="Impact" panose="020B0806030902050204" pitchFamily="34" charset="0"/>
              </a:rPr>
              <a:t>"Pārsteigums"</a:t>
            </a:r>
            <a:endParaRPr lang="lv-LV" sz="3600" cap="none" spc="0" dirty="0">
              <a:ln w="17780" cmpd="sng">
                <a:solidFill>
                  <a:schemeClr val="tx1"/>
                </a:solidFill>
                <a:prstDash val="solid"/>
                <a:miter lim="800000"/>
              </a:ln>
              <a:solidFill>
                <a:schemeClr val="accent3">
                  <a:lumMod val="50000"/>
                </a:schemeClr>
              </a:solidFill>
              <a:latin typeface="Impact" panose="020B0806030902050204" pitchFamily="34" charset="0"/>
            </a:endParaRPr>
          </a:p>
        </p:txBody>
      </p:sp>
      <p:pic>
        <p:nvPicPr>
          <p:cNvPr id="1028" name="Picture 4" descr="Saistīts attē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772816"/>
            <a:ext cx="3618402"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3810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ar noapaļotiem stūriem 14"/>
          <p:cNvSpPr/>
          <p:nvPr/>
        </p:nvSpPr>
        <p:spPr>
          <a:xfrm>
            <a:off x="6177022" y="279407"/>
            <a:ext cx="2700000" cy="1224136"/>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smtClean="0">
                <a:solidFill>
                  <a:schemeClr val="tx1"/>
                </a:solidFill>
                <a:latin typeface="Impact" panose="020B0806030902050204" pitchFamily="34" charset="0"/>
              </a:rPr>
              <a:t>60 punkti</a:t>
            </a:r>
            <a:endParaRPr lang="lv-LV" sz="4400" dirty="0">
              <a:solidFill>
                <a:schemeClr val="tx1"/>
              </a:solidFill>
              <a:latin typeface="Impact" panose="020B0806030902050204" pitchFamily="34" charset="0"/>
            </a:endParaRPr>
          </a:p>
        </p:txBody>
      </p:sp>
      <p:sp>
        <p:nvSpPr>
          <p:cNvPr id="8" name="Taisnstūris 7"/>
          <p:cNvSpPr/>
          <p:nvPr/>
        </p:nvSpPr>
        <p:spPr>
          <a:xfrm>
            <a:off x="0" y="168200"/>
            <a:ext cx="6177022" cy="1200329"/>
          </a:xfrm>
          <a:prstGeom prst="rect">
            <a:avLst/>
          </a:prstGeom>
          <a:noFill/>
        </p:spPr>
        <p:txBody>
          <a:bodyPr wrap="square" lIns="91440" tIns="45720" rIns="91440" bIns="45720">
            <a:spAutoFit/>
          </a:bodyPr>
          <a:lstStyle/>
          <a:p>
            <a:pPr algn="ctr"/>
            <a:r>
              <a:rPr lang="lv-LV" sz="7200" dirty="0" smtClean="0">
                <a:ln w="17780" cmpd="sng">
                  <a:solidFill>
                    <a:schemeClr val="tx1"/>
                  </a:solidFill>
                  <a:prstDash val="solid"/>
                  <a:miter lim="800000"/>
                </a:ln>
                <a:solidFill>
                  <a:schemeClr val="accent2">
                    <a:lumMod val="75000"/>
                  </a:schemeClr>
                </a:solidFill>
                <a:latin typeface="Impact" panose="020B0806030902050204" pitchFamily="34" charset="0"/>
              </a:rPr>
              <a:t>"Pārsteigums"</a:t>
            </a:r>
            <a:endParaRPr lang="lv-LV" sz="3600" cap="none" spc="0" dirty="0">
              <a:ln w="17780" cmpd="sng">
                <a:solidFill>
                  <a:schemeClr val="tx1"/>
                </a:solidFill>
                <a:prstDash val="solid"/>
                <a:miter lim="800000"/>
              </a:ln>
              <a:solidFill>
                <a:schemeClr val="accent3">
                  <a:lumMod val="50000"/>
                </a:schemeClr>
              </a:solidFill>
              <a:latin typeface="Impact" panose="020B0806030902050204" pitchFamily="34" charset="0"/>
            </a:endParaRPr>
          </a:p>
        </p:txBody>
      </p:sp>
      <p:sp>
        <p:nvSpPr>
          <p:cNvPr id="9" name="Taisnstūris ar noapaļotiem stūriem 8"/>
          <p:cNvSpPr/>
          <p:nvPr/>
        </p:nvSpPr>
        <p:spPr>
          <a:xfrm>
            <a:off x="251520" y="1700808"/>
            <a:ext cx="6048672" cy="4824536"/>
          </a:xfrm>
          <a:prstGeom prst="roundRect">
            <a:avLst/>
          </a:prstGeom>
          <a:solidFill>
            <a:schemeClr val="accent6">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4000" dirty="0" smtClean="0">
                <a:solidFill>
                  <a:schemeClr val="tx1"/>
                </a:solidFill>
                <a:latin typeface="Impact" panose="020B0806030902050204" pitchFamily="34" charset="0"/>
              </a:rPr>
              <a:t>Kur atrodas Vilhelmam </a:t>
            </a:r>
            <a:r>
              <a:rPr lang="lv-LV" sz="4000" dirty="0" err="1" smtClean="0">
                <a:solidFill>
                  <a:schemeClr val="tx1"/>
                </a:solidFill>
                <a:latin typeface="Impact" panose="020B0806030902050204" pitchFamily="34" charset="0"/>
              </a:rPr>
              <a:t>Ostvaldam</a:t>
            </a:r>
            <a:r>
              <a:rPr lang="lv-LV" sz="4000" dirty="0" smtClean="0">
                <a:solidFill>
                  <a:schemeClr val="tx1"/>
                </a:solidFill>
                <a:latin typeface="Impact" panose="020B0806030902050204" pitchFamily="34" charset="0"/>
              </a:rPr>
              <a:t> veltītais piemineklis?</a:t>
            </a:r>
          </a:p>
          <a:p>
            <a:pPr marL="542925" indent="-542925">
              <a:buFont typeface="+mj-lt"/>
              <a:buAutoNum type="alphaLcParenR"/>
            </a:pPr>
            <a:r>
              <a:rPr lang="lv-LV" sz="4000" dirty="0" smtClean="0">
                <a:solidFill>
                  <a:schemeClr val="tx1"/>
                </a:solidFill>
                <a:latin typeface="Impact" panose="020B0806030902050204" pitchFamily="34" charset="0"/>
              </a:rPr>
              <a:t>pie </a:t>
            </a:r>
            <a:r>
              <a:rPr lang="lv-LV" sz="4000" dirty="0" err="1" smtClean="0">
                <a:solidFill>
                  <a:schemeClr val="tx1"/>
                </a:solidFill>
                <a:latin typeface="Impact" panose="020B0806030902050204" pitchFamily="34" charset="0"/>
              </a:rPr>
              <a:t>Ziedoņdārza</a:t>
            </a:r>
            <a:endParaRPr lang="lv-LV" sz="4000" dirty="0" smtClean="0">
              <a:solidFill>
                <a:schemeClr val="tx1"/>
              </a:solidFill>
              <a:latin typeface="Impact" panose="020B0806030902050204" pitchFamily="34" charset="0"/>
            </a:endParaRPr>
          </a:p>
          <a:p>
            <a:pPr marL="542925" indent="-542925">
              <a:buFont typeface="+mj-lt"/>
              <a:buAutoNum type="alphaLcParenR"/>
            </a:pPr>
            <a:r>
              <a:rPr lang="lv-LV" sz="4000" dirty="0" smtClean="0">
                <a:solidFill>
                  <a:schemeClr val="tx1"/>
                </a:solidFill>
                <a:latin typeface="Impact" panose="020B0806030902050204" pitchFamily="34" charset="0"/>
              </a:rPr>
              <a:t>pie </a:t>
            </a:r>
            <a:r>
              <a:rPr lang="lv-LV" sz="4000" dirty="0" err="1" smtClean="0">
                <a:solidFill>
                  <a:schemeClr val="tx1"/>
                </a:solidFill>
                <a:latin typeface="Impact" panose="020B0806030902050204" pitchFamily="34" charset="0"/>
              </a:rPr>
              <a:t>Ostvalda</a:t>
            </a:r>
            <a:r>
              <a:rPr lang="lv-LV" sz="4000" dirty="0" smtClean="0">
                <a:solidFill>
                  <a:schemeClr val="tx1"/>
                </a:solidFill>
                <a:latin typeface="Impact" panose="020B0806030902050204" pitchFamily="34" charset="0"/>
              </a:rPr>
              <a:t> parka</a:t>
            </a:r>
          </a:p>
          <a:p>
            <a:pPr marL="542925" indent="-542925">
              <a:buFont typeface="+mj-lt"/>
              <a:buAutoNum type="alphaLcParenR"/>
            </a:pPr>
            <a:r>
              <a:rPr lang="lv-LV" sz="4000" dirty="0">
                <a:solidFill>
                  <a:srgbClr val="FFFF00"/>
                </a:solidFill>
                <a:latin typeface="Impact" panose="020B0806030902050204" pitchFamily="34" charset="0"/>
              </a:rPr>
              <a:t>pie Vērmanes parka</a:t>
            </a:r>
          </a:p>
          <a:p>
            <a:pPr marL="542925" indent="-542925">
              <a:buFont typeface="+mj-lt"/>
              <a:buAutoNum type="alphaLcParenR"/>
            </a:pPr>
            <a:r>
              <a:rPr lang="lv-LV" sz="4000" dirty="0" smtClean="0">
                <a:solidFill>
                  <a:schemeClr val="tx1"/>
                </a:solidFill>
                <a:latin typeface="Impact" panose="020B0806030902050204" pitchFamily="34" charset="0"/>
              </a:rPr>
              <a:t> pie Rātslaukuma</a:t>
            </a:r>
            <a:endParaRPr lang="lv-LV" sz="4000" dirty="0">
              <a:solidFill>
                <a:schemeClr val="tx1"/>
              </a:solidFill>
              <a:latin typeface="Impact" panose="020B0806030902050204" pitchFamily="34" charset="0"/>
            </a:endParaRPr>
          </a:p>
        </p:txBody>
      </p:sp>
      <p:pic>
        <p:nvPicPr>
          <p:cNvPr id="10" name="Picture 4" descr="Saistīts attē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700808"/>
            <a:ext cx="3618402" cy="4824536"/>
          </a:xfrm>
          <a:prstGeom prst="rect">
            <a:avLst/>
          </a:prstGeom>
          <a:noFill/>
          <a:extLst>
            <a:ext uri="{909E8E84-426E-40DD-AFC4-6F175D3DCCD1}">
              <a14:hiddenFill xmlns:a14="http://schemas.microsoft.com/office/drawing/2010/main">
                <a:solidFill>
                  <a:srgbClr val="FFFFFF"/>
                </a:solidFill>
              </a14:hiddenFill>
            </a:ext>
          </a:extLst>
        </p:spPr>
      </p:pic>
      <p:sp>
        <p:nvSpPr>
          <p:cNvPr id="7" name="Darbības poga: sākumlapa 6">
            <a:hlinkClick r:id="rId3" action="ppaction://hlinksldjump" highlightClick="1"/>
          </p:cNvPr>
          <p:cNvSpPr/>
          <p:nvPr/>
        </p:nvSpPr>
        <p:spPr>
          <a:xfrm>
            <a:off x="8604448" y="6110064"/>
            <a:ext cx="432048"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568901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2677</Words>
  <Application>Microsoft Office PowerPoint</Application>
  <PresentationFormat>Slaidrāde ekrānā (4:3)</PresentationFormat>
  <Paragraphs>695</Paragraphs>
  <Slides>94</Slides>
  <Notes>0</Notes>
  <HiddenSlides>0</HiddenSlides>
  <MMClips>0</MMClips>
  <ScaleCrop>false</ScaleCrop>
  <HeadingPairs>
    <vt:vector size="4" baseType="variant">
      <vt:variant>
        <vt:lpstr>Dizains</vt:lpstr>
      </vt:variant>
      <vt:variant>
        <vt:i4>1</vt:i4>
      </vt:variant>
      <vt:variant>
        <vt:lpstr>Slaidu virsraksti</vt:lpstr>
      </vt:variant>
      <vt:variant>
        <vt:i4>94</vt:i4>
      </vt:variant>
    </vt:vector>
  </HeadingPairs>
  <TitlesOfParts>
    <vt:vector size="95" baseType="lpstr">
      <vt:lpstr>Office tēma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User</dc:creator>
  <cp:lastModifiedBy>Skolnieks</cp:lastModifiedBy>
  <cp:revision>58</cp:revision>
  <dcterms:created xsi:type="dcterms:W3CDTF">2015-01-12T21:55:40Z</dcterms:created>
  <dcterms:modified xsi:type="dcterms:W3CDTF">2017-05-03T13:46:44Z</dcterms:modified>
</cp:coreProperties>
</file>